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58" r:id="rId3"/>
    <p:sldId id="270" r:id="rId4"/>
    <p:sldId id="257" r:id="rId5"/>
    <p:sldId id="259" r:id="rId6"/>
    <p:sldId id="260" r:id="rId7"/>
    <p:sldId id="261" r:id="rId8"/>
    <p:sldId id="271" r:id="rId9"/>
    <p:sldId id="268" r:id="rId10"/>
    <p:sldId id="269" r:id="rId11"/>
    <p:sldId id="272" r:id="rId12"/>
    <p:sldId id="273" r:id="rId13"/>
    <p:sldId id="264" r:id="rId14"/>
    <p:sldId id="265" r:id="rId15"/>
    <p:sldId id="266" r:id="rId16"/>
    <p:sldId id="267" r:id="rId17"/>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30" autoAdjust="0"/>
    <p:restoredTop sz="82442" autoAdjust="0"/>
  </p:normalViewPr>
  <p:slideViewPr>
    <p:cSldViewPr snapToGrid="0">
      <p:cViewPr varScale="1">
        <p:scale>
          <a:sx n="95" d="100"/>
          <a:sy n="95" d="100"/>
        </p:scale>
        <p:origin x="104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C6808E56-73FF-48DD-8D54-620D0E722486}" type="datetimeFigureOut">
              <a:rPr lang="en-GB" smtClean="0"/>
              <a:t>26/09/2023</a:t>
            </a:fld>
            <a:endParaRPr lang="en-GB"/>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5E9B7F6B-8E12-4526-AAC8-4AA8D8428FC8}" type="slidenum">
              <a:rPr lang="en-GB" smtClean="0"/>
              <a:t>‹#›</a:t>
            </a:fld>
            <a:endParaRPr lang="en-GB"/>
          </a:p>
        </p:txBody>
      </p:sp>
    </p:spTree>
    <p:extLst>
      <p:ext uri="{BB962C8B-B14F-4D97-AF65-F5344CB8AC3E}">
        <p14:creationId xmlns:p14="http://schemas.microsoft.com/office/powerpoint/2010/main" val="1963996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9B7F6B-8E12-4526-AAC8-4AA8D8428FC8}" type="slidenum">
              <a:rPr lang="en-GB" smtClean="0"/>
              <a:t>1</a:t>
            </a:fld>
            <a:endParaRPr lang="en-GB"/>
          </a:p>
        </p:txBody>
      </p:sp>
    </p:spTree>
    <p:extLst>
      <p:ext uri="{BB962C8B-B14F-4D97-AF65-F5344CB8AC3E}">
        <p14:creationId xmlns:p14="http://schemas.microsoft.com/office/powerpoint/2010/main" val="8838532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9B7F6B-8E12-4526-AAC8-4AA8D8428FC8}" type="slidenum">
              <a:rPr lang="en-GB" smtClean="0"/>
              <a:t>11</a:t>
            </a:fld>
            <a:endParaRPr lang="en-GB"/>
          </a:p>
        </p:txBody>
      </p:sp>
    </p:spTree>
    <p:extLst>
      <p:ext uri="{BB962C8B-B14F-4D97-AF65-F5344CB8AC3E}">
        <p14:creationId xmlns:p14="http://schemas.microsoft.com/office/powerpoint/2010/main" val="40576663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Reading Shed – is a request from the school. The idea is create a quiet play zone for the children. Ideally a nice, wooden shed with outdoor use bean bags, so the children can sit quietly and chill if they want to. Having a proper seating area would be great, so that is a potential. We</a:t>
            </a:r>
            <a:r>
              <a:rPr lang="en-GB" baseline="0" dirty="0" smtClean="0"/>
              <a:t> expect it would need, for example, paving underneath for the shed to sit on. </a:t>
            </a:r>
            <a:endParaRPr lang="en-GB" dirty="0" smtClean="0"/>
          </a:p>
          <a:p>
            <a:r>
              <a:rPr lang="en-GB" dirty="0" smtClean="0"/>
              <a:t>If</a:t>
            </a:r>
            <a:r>
              <a:rPr lang="en-GB" baseline="0" dirty="0" smtClean="0"/>
              <a:t> we were able to invest in a Reading Shed then we would need books and potentially an artist to come and paint it, perhaps do a mural, so it looks attractive and appealing to the children. Later in the year, we may ask parents to ‘buy a new book’ for it, to build it up into a really useful resource for the children to enjoy.</a:t>
            </a:r>
          </a:p>
          <a:p>
            <a:r>
              <a:rPr lang="en-GB" baseline="0" dirty="0" smtClean="0"/>
              <a:t>Markings on the bottom playground – Mrs M will speak to the school counsel and ask for their ideas and consult with them about what they would like to see marked on the </a:t>
            </a:r>
            <a:r>
              <a:rPr lang="en-GB" baseline="0" dirty="0" err="1" smtClean="0"/>
              <a:t>playgroun</a:t>
            </a:r>
            <a:r>
              <a:rPr lang="en-GB" baseline="0" dirty="0" smtClean="0"/>
              <a:t>, for example; a map of the UK or some games drawn on.</a:t>
            </a:r>
          </a:p>
          <a:p>
            <a:r>
              <a:rPr lang="en-GB" baseline="0" dirty="0" smtClean="0"/>
              <a:t>Tech equipment – The computers and </a:t>
            </a:r>
            <a:r>
              <a:rPr lang="en-GB" baseline="0" dirty="0" err="1" smtClean="0"/>
              <a:t>ipads</a:t>
            </a:r>
            <a:r>
              <a:rPr lang="en-GB" baseline="0" dirty="0" smtClean="0"/>
              <a:t> are a number of years old, they need replacing, that is a significant cost, but it is something crucial to the children’s learning, so we will be looking to donate a large proportion of this year’s fundraising into tech equipment. If any parent </a:t>
            </a:r>
            <a:r>
              <a:rPr lang="en-GB" baseline="0" dirty="0" err="1" smtClean="0"/>
              <a:t>orks</a:t>
            </a:r>
            <a:r>
              <a:rPr lang="en-GB" baseline="0" dirty="0" smtClean="0"/>
              <a:t> for an organisation that could provide discounts on this type of equipment, that would fantastic. Please have a chat with Mrs M.</a:t>
            </a:r>
          </a:p>
          <a:p>
            <a:r>
              <a:rPr lang="en-GB" baseline="0" dirty="0" smtClean="0"/>
              <a:t>Tuck Shop Shed – The idea is a shed within the playground where we could store the ice pops, treats and FOTB equipment, the 2 x locks ups are full to brimming and we need more space.</a:t>
            </a:r>
          </a:p>
          <a:p>
            <a:r>
              <a:rPr lang="en-GB" baseline="0" dirty="0" smtClean="0"/>
              <a:t>  </a:t>
            </a:r>
            <a:endParaRPr lang="en-GB" dirty="0"/>
          </a:p>
        </p:txBody>
      </p:sp>
      <p:sp>
        <p:nvSpPr>
          <p:cNvPr id="4" name="Slide Number Placeholder 3"/>
          <p:cNvSpPr>
            <a:spLocks noGrp="1"/>
          </p:cNvSpPr>
          <p:nvPr>
            <p:ph type="sldNum" sz="quarter" idx="10"/>
          </p:nvPr>
        </p:nvSpPr>
        <p:spPr/>
        <p:txBody>
          <a:bodyPr/>
          <a:lstStyle/>
          <a:p>
            <a:fld id="{5E9B7F6B-8E12-4526-AAC8-4AA8D8428FC8}" type="slidenum">
              <a:rPr lang="en-GB" smtClean="0"/>
              <a:t>12</a:t>
            </a:fld>
            <a:endParaRPr lang="en-GB"/>
          </a:p>
        </p:txBody>
      </p:sp>
    </p:spTree>
    <p:extLst>
      <p:ext uri="{BB962C8B-B14F-4D97-AF65-F5344CB8AC3E}">
        <p14:creationId xmlns:p14="http://schemas.microsoft.com/office/powerpoint/2010/main" val="5921985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Large organisations</a:t>
            </a:r>
            <a:r>
              <a:rPr lang="en-GB" baseline="0" dirty="0" smtClean="0"/>
              <a:t> have various schemes for charity nominations and grants for example, Tesco, </a:t>
            </a:r>
            <a:r>
              <a:rPr lang="en-GB" baseline="0" dirty="0" err="1" smtClean="0"/>
              <a:t>Morrisons</a:t>
            </a:r>
            <a:r>
              <a:rPr lang="en-GB" baseline="0" dirty="0" smtClean="0"/>
              <a:t> </a:t>
            </a:r>
            <a:r>
              <a:rPr lang="en-GB" baseline="0" dirty="0" err="1" smtClean="0"/>
              <a:t>etc</a:t>
            </a:r>
            <a:r>
              <a:rPr lang="en-GB" baseline="0" dirty="0" smtClean="0"/>
              <a:t> and some parents may work for large organisations who do matched funding for an event. If this is something anyone feels they could help with </a:t>
            </a:r>
            <a:r>
              <a:rPr lang="en-GB" baseline="0" dirty="0" err="1" smtClean="0"/>
              <a:t>ie</a:t>
            </a:r>
            <a:r>
              <a:rPr lang="en-GB" baseline="0" dirty="0" smtClean="0"/>
              <a:t>: writing bids, applying for grants or asking their employer for matched funding, that would be much appreciated.</a:t>
            </a:r>
            <a:endParaRPr lang="en-GB" dirty="0"/>
          </a:p>
        </p:txBody>
      </p:sp>
      <p:sp>
        <p:nvSpPr>
          <p:cNvPr id="4" name="Slide Number Placeholder 3"/>
          <p:cNvSpPr>
            <a:spLocks noGrp="1"/>
          </p:cNvSpPr>
          <p:nvPr>
            <p:ph type="sldNum" sz="quarter" idx="10"/>
          </p:nvPr>
        </p:nvSpPr>
        <p:spPr/>
        <p:txBody>
          <a:bodyPr/>
          <a:lstStyle/>
          <a:p>
            <a:fld id="{5E9B7F6B-8E12-4526-AAC8-4AA8D8428FC8}" type="slidenum">
              <a:rPr lang="en-GB" smtClean="0"/>
              <a:t>13</a:t>
            </a:fld>
            <a:endParaRPr lang="en-GB"/>
          </a:p>
        </p:txBody>
      </p:sp>
    </p:spTree>
    <p:extLst>
      <p:ext uri="{BB962C8B-B14F-4D97-AF65-F5344CB8AC3E}">
        <p14:creationId xmlns:p14="http://schemas.microsoft.com/office/powerpoint/2010/main" val="33157789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welcome feedback regarding the fundraising</a:t>
            </a:r>
            <a:r>
              <a:rPr lang="en-GB" baseline="0" dirty="0" smtClean="0"/>
              <a:t> events and are always looking to implement suggestions from members and our children. </a:t>
            </a:r>
            <a:r>
              <a:rPr lang="en-GB" dirty="0" smtClean="0"/>
              <a:t>If anyone wants to suggest another</a:t>
            </a:r>
            <a:r>
              <a:rPr lang="en-GB" baseline="0" dirty="0" smtClean="0"/>
              <a:t> event or fancies organising something, then great! Fashion &amp; Fizz was a great success last year, if anyone wants to run it again or any other night, go for it.  Please chat to us or Mrs </a:t>
            </a:r>
            <a:r>
              <a:rPr lang="en-GB" baseline="0" dirty="0" err="1" smtClean="0"/>
              <a:t>Muncaster</a:t>
            </a:r>
            <a:r>
              <a:rPr lang="en-GB" baseline="0" dirty="0" smtClean="0"/>
              <a:t>.</a:t>
            </a:r>
          </a:p>
          <a:p>
            <a:endParaRPr lang="en-GB" baseline="0" dirty="0" smtClean="0"/>
          </a:p>
          <a:p>
            <a:r>
              <a:rPr lang="en-GB" baseline="0" dirty="0" smtClean="0"/>
              <a:t>It is also crucial that we highlight we are struggling for volunteers at events, we are roping in our friends to help out as we have so few people putting their hands up. The events won’t be able to go ahead unless we get decent numbers to help out., We appreciate everyone has young families, jobs, homes to keep but even just a couple of hours for i.e. cinema night would be great. Thank you!</a:t>
            </a:r>
            <a:endParaRPr lang="en-GB" dirty="0"/>
          </a:p>
        </p:txBody>
      </p:sp>
      <p:sp>
        <p:nvSpPr>
          <p:cNvPr id="4" name="Slide Number Placeholder 3"/>
          <p:cNvSpPr>
            <a:spLocks noGrp="1"/>
          </p:cNvSpPr>
          <p:nvPr>
            <p:ph type="sldNum" sz="quarter" idx="10"/>
          </p:nvPr>
        </p:nvSpPr>
        <p:spPr/>
        <p:txBody>
          <a:bodyPr/>
          <a:lstStyle/>
          <a:p>
            <a:fld id="{5E9B7F6B-8E12-4526-AAC8-4AA8D8428FC8}" type="slidenum">
              <a:rPr lang="en-GB" smtClean="0"/>
              <a:t>14</a:t>
            </a:fld>
            <a:endParaRPr lang="en-GB"/>
          </a:p>
        </p:txBody>
      </p:sp>
    </p:spTree>
    <p:extLst>
      <p:ext uri="{BB962C8B-B14F-4D97-AF65-F5344CB8AC3E}">
        <p14:creationId xmlns:p14="http://schemas.microsoft.com/office/powerpoint/2010/main" val="986676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9B7F6B-8E12-4526-AAC8-4AA8D8428FC8}" type="slidenum">
              <a:rPr lang="en-GB" smtClean="0"/>
              <a:t>15</a:t>
            </a:fld>
            <a:endParaRPr lang="en-GB"/>
          </a:p>
        </p:txBody>
      </p:sp>
    </p:spTree>
    <p:extLst>
      <p:ext uri="{BB962C8B-B14F-4D97-AF65-F5344CB8AC3E}">
        <p14:creationId xmlns:p14="http://schemas.microsoft.com/office/powerpoint/2010/main" val="26887814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Thank</a:t>
            </a:r>
            <a:r>
              <a:rPr lang="en-GB" baseline="0" dirty="0" smtClean="0"/>
              <a:t> you for your time today and to everyone who works so hard baking cakes, collecting prizes, trawling the internet to find cheap props or gifts, attending meetings, volunteering at events – it is all so hugely appreciated!</a:t>
            </a:r>
          </a:p>
          <a:p>
            <a:r>
              <a:rPr lang="en-GB" dirty="0" smtClean="0"/>
              <a:t>Minutes will be distributed by school via email</a:t>
            </a:r>
            <a:endParaRPr lang="en-GB" baseline="0" dirty="0" smtClean="0"/>
          </a:p>
          <a:p>
            <a:r>
              <a:rPr lang="en-GB" baseline="0" dirty="0" smtClean="0"/>
              <a:t>Or you can ask any Trustee for a copy and we can email across</a:t>
            </a:r>
            <a:endParaRPr lang="en-GB" dirty="0"/>
          </a:p>
        </p:txBody>
      </p:sp>
      <p:sp>
        <p:nvSpPr>
          <p:cNvPr id="4" name="Slide Number Placeholder 3"/>
          <p:cNvSpPr>
            <a:spLocks noGrp="1"/>
          </p:cNvSpPr>
          <p:nvPr>
            <p:ph type="sldNum" sz="quarter" idx="10"/>
          </p:nvPr>
        </p:nvSpPr>
        <p:spPr/>
        <p:txBody>
          <a:bodyPr/>
          <a:lstStyle/>
          <a:p>
            <a:fld id="{5E9B7F6B-8E12-4526-AAC8-4AA8D8428FC8}" type="slidenum">
              <a:rPr lang="en-GB" smtClean="0"/>
              <a:t>16</a:t>
            </a:fld>
            <a:endParaRPr lang="en-GB"/>
          </a:p>
        </p:txBody>
      </p:sp>
    </p:spTree>
    <p:extLst>
      <p:ext uri="{BB962C8B-B14F-4D97-AF65-F5344CB8AC3E}">
        <p14:creationId xmlns:p14="http://schemas.microsoft.com/office/powerpoint/2010/main" val="2060854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To</a:t>
            </a:r>
            <a:r>
              <a:rPr lang="en-GB" baseline="0" dirty="0" smtClean="0"/>
              <a:t> all those physically here and to those who have joined remotely.</a:t>
            </a:r>
          </a:p>
        </p:txBody>
      </p:sp>
      <p:sp>
        <p:nvSpPr>
          <p:cNvPr id="4" name="Slide Number Placeholder 3"/>
          <p:cNvSpPr>
            <a:spLocks noGrp="1"/>
          </p:cNvSpPr>
          <p:nvPr>
            <p:ph type="sldNum" sz="quarter" idx="10"/>
          </p:nvPr>
        </p:nvSpPr>
        <p:spPr/>
        <p:txBody>
          <a:bodyPr/>
          <a:lstStyle/>
          <a:p>
            <a:fld id="{5E9B7F6B-8E12-4526-AAC8-4AA8D8428FC8}" type="slidenum">
              <a:rPr lang="en-GB" smtClean="0"/>
              <a:t>2</a:t>
            </a:fld>
            <a:endParaRPr lang="en-GB"/>
          </a:p>
        </p:txBody>
      </p:sp>
    </p:spTree>
    <p:extLst>
      <p:ext uri="{BB962C8B-B14F-4D97-AF65-F5344CB8AC3E}">
        <p14:creationId xmlns:p14="http://schemas.microsoft.com/office/powerpoint/2010/main" val="595205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Having</a:t>
            </a:r>
            <a:r>
              <a:rPr lang="en-GB" baseline="0" dirty="0" smtClean="0"/>
              <a:t> a clear objective is good governance and everything </a:t>
            </a:r>
            <a:r>
              <a:rPr lang="en-GB" baseline="0" dirty="0" err="1" smtClean="0"/>
              <a:t>FoTB</a:t>
            </a:r>
            <a:r>
              <a:rPr lang="en-GB" baseline="0" dirty="0" smtClean="0"/>
              <a:t> does is aimed at achieving this objective. </a:t>
            </a:r>
            <a:endParaRPr lang="en-GB" dirty="0"/>
          </a:p>
        </p:txBody>
      </p:sp>
      <p:sp>
        <p:nvSpPr>
          <p:cNvPr id="4" name="Slide Number Placeholder 3"/>
          <p:cNvSpPr>
            <a:spLocks noGrp="1"/>
          </p:cNvSpPr>
          <p:nvPr>
            <p:ph type="sldNum" sz="quarter" idx="10"/>
          </p:nvPr>
        </p:nvSpPr>
        <p:spPr/>
        <p:txBody>
          <a:bodyPr/>
          <a:lstStyle/>
          <a:p>
            <a:fld id="{5E9B7F6B-8E12-4526-AAC8-4AA8D8428FC8}" type="slidenum">
              <a:rPr lang="en-GB" smtClean="0"/>
              <a:t>4</a:t>
            </a:fld>
            <a:endParaRPr lang="en-GB"/>
          </a:p>
        </p:txBody>
      </p:sp>
    </p:spTree>
    <p:extLst>
      <p:ext uri="{BB962C8B-B14F-4D97-AF65-F5344CB8AC3E}">
        <p14:creationId xmlns:p14="http://schemas.microsoft.com/office/powerpoint/2010/main" val="1084033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thought it would be useful to initially</a:t>
            </a:r>
            <a:r>
              <a:rPr lang="en-GB" baseline="0" dirty="0" smtClean="0"/>
              <a:t> explain the structure of </a:t>
            </a:r>
            <a:r>
              <a:rPr lang="en-GB" baseline="0" dirty="0" err="1" smtClean="0"/>
              <a:t>FoTB</a:t>
            </a:r>
            <a:r>
              <a:rPr lang="en-GB" baseline="0" dirty="0" smtClean="0"/>
              <a:t>. We are a registered charity with the charity commission. We need to have 4 Trustees each academic year to continue. We are a member of </a:t>
            </a:r>
            <a:r>
              <a:rPr lang="en-GB" baseline="0" dirty="0" err="1" smtClean="0"/>
              <a:t>ParentKind</a:t>
            </a:r>
            <a:r>
              <a:rPr lang="en-GB" baseline="0" dirty="0" smtClean="0"/>
              <a:t> which provides guidance to us and ensures we are properly insured to hold fundraising events. </a:t>
            </a:r>
            <a:r>
              <a:rPr lang="en-GB" dirty="0" smtClean="0"/>
              <a:t>It is important that the PTA is well run, so having a structure &amp; roles in place gives it shape. The</a:t>
            </a:r>
            <a:r>
              <a:rPr lang="en-GB" baseline="0" dirty="0" smtClean="0"/>
              <a:t> </a:t>
            </a:r>
            <a:r>
              <a:rPr lang="en-GB" b="1" baseline="0" dirty="0" smtClean="0"/>
              <a:t>Trustees</a:t>
            </a:r>
            <a:r>
              <a:rPr lang="en-GB" baseline="0" dirty="0" smtClean="0"/>
              <a:t> of the charity have a legal duty to ensure the charity acts lawfully and is managed properly. They need to be elected each year. Having the right governance policies in place provides a system for us to ensure we fulfil our duties. </a:t>
            </a:r>
          </a:p>
          <a:p>
            <a:r>
              <a:rPr lang="en-GB" baseline="0" dirty="0" smtClean="0"/>
              <a:t>The </a:t>
            </a:r>
            <a:r>
              <a:rPr lang="en-GB" b="1" baseline="0" dirty="0" smtClean="0"/>
              <a:t>Committee</a:t>
            </a:r>
            <a:r>
              <a:rPr lang="en-GB" baseline="0" dirty="0" smtClean="0"/>
              <a:t> / </a:t>
            </a:r>
            <a:r>
              <a:rPr lang="en-GB" b="1" baseline="0" dirty="0" smtClean="0"/>
              <a:t>Class Rep’</a:t>
            </a:r>
            <a:r>
              <a:rPr lang="en-GB" baseline="0" dirty="0" smtClean="0"/>
              <a:t>s attend meetings, sometimes over zoom, occasionally in the pub! They suggest ideas, discuss proposals, are a willing pair of hands for events, chief events if they can and without them the wonderful events we hold for the enjoyment of our children and to raise vital funds to support our children’s education at Tithe Barn, would not happen, so thank you so very much. Anyone can join a meeting and jump on </a:t>
            </a:r>
            <a:r>
              <a:rPr lang="en-GB" baseline="0" dirty="0" err="1" smtClean="0"/>
              <a:t>ie</a:t>
            </a:r>
            <a:r>
              <a:rPr lang="en-GB" baseline="0" dirty="0" smtClean="0"/>
              <a:t>: Circus committee or Summer fair committee, we appreciate  everyone has busy lives, but being able to contribute to the organisation and running of an event would be gratefully received. And it makes you feel wholesome! </a:t>
            </a:r>
          </a:p>
          <a:p>
            <a:r>
              <a:rPr lang="en-GB" b="1" baseline="0" dirty="0" smtClean="0"/>
              <a:t>Members</a:t>
            </a:r>
            <a:r>
              <a:rPr lang="en-GB" baseline="0" dirty="0" smtClean="0"/>
              <a:t> – Every parent, carer and guardian of any pupil currently attending the school + teaching &amp; non-teaching staff currently employed by the school are automatically a member of </a:t>
            </a:r>
            <a:r>
              <a:rPr lang="en-GB" baseline="0" dirty="0" err="1" smtClean="0"/>
              <a:t>FoTB</a:t>
            </a:r>
            <a:r>
              <a:rPr lang="en-GB" baseline="0" dirty="0" smtClean="0"/>
              <a:t> and are welcome to attend meetings as and when they can make it. I was nervous initially, I didn’t really know anyone, was unsure if I would be of any use, but it’s a fantastic way to meet other parents, support the school and create wonderful memories for our children.   </a:t>
            </a:r>
          </a:p>
          <a:p>
            <a:r>
              <a:rPr lang="en-GB" b="1" baseline="0" dirty="0" smtClean="0"/>
              <a:t>Border Community </a:t>
            </a:r>
            <a:r>
              <a:rPr lang="en-GB" baseline="0" dirty="0" smtClean="0"/>
              <a:t>– This is grandparents, family members, people who live in the community who want to help, support and contribute in any way they can to benefit the school.</a:t>
            </a:r>
          </a:p>
          <a:p>
            <a:endParaRPr lang="en-GB" dirty="0"/>
          </a:p>
        </p:txBody>
      </p:sp>
      <p:sp>
        <p:nvSpPr>
          <p:cNvPr id="4" name="Slide Number Placeholder 3"/>
          <p:cNvSpPr>
            <a:spLocks noGrp="1"/>
          </p:cNvSpPr>
          <p:nvPr>
            <p:ph type="sldNum" sz="quarter" idx="10"/>
          </p:nvPr>
        </p:nvSpPr>
        <p:spPr/>
        <p:txBody>
          <a:bodyPr/>
          <a:lstStyle/>
          <a:p>
            <a:fld id="{5E9B7F6B-8E12-4526-AAC8-4AA8D8428FC8}" type="slidenum">
              <a:rPr lang="en-GB" smtClean="0"/>
              <a:t>5</a:t>
            </a:fld>
            <a:endParaRPr lang="en-GB"/>
          </a:p>
        </p:txBody>
      </p:sp>
    </p:spTree>
    <p:extLst>
      <p:ext uri="{BB962C8B-B14F-4D97-AF65-F5344CB8AC3E}">
        <p14:creationId xmlns:p14="http://schemas.microsoft.com/office/powerpoint/2010/main" val="15688781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E9B7F6B-8E12-4526-AAC8-4AA8D8428FC8}" type="slidenum">
              <a:rPr lang="en-GB" smtClean="0"/>
              <a:t>6</a:t>
            </a:fld>
            <a:endParaRPr lang="en-GB"/>
          </a:p>
        </p:txBody>
      </p:sp>
    </p:spTree>
    <p:extLst>
      <p:ext uri="{BB962C8B-B14F-4D97-AF65-F5344CB8AC3E}">
        <p14:creationId xmlns:p14="http://schemas.microsoft.com/office/powerpoint/2010/main" val="6442667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are governed by a Constitution</a:t>
            </a:r>
            <a:r>
              <a:rPr lang="en-GB" baseline="0" dirty="0" smtClean="0"/>
              <a:t> Document which indicates we should have a minimum of 4 Trustees. </a:t>
            </a:r>
          </a:p>
          <a:p>
            <a:r>
              <a:rPr lang="en-GB" baseline="0" dirty="0" smtClean="0"/>
              <a:t>These are the suggested roles. </a:t>
            </a:r>
          </a:p>
          <a:p>
            <a:r>
              <a:rPr lang="en-GB" b="1" baseline="0" dirty="0" smtClean="0"/>
              <a:t>Chair rotates </a:t>
            </a:r>
            <a:r>
              <a:rPr lang="en-GB" baseline="0" dirty="0" smtClean="0"/>
              <a:t>– Prepares for meetings, directs committee meetings, ensuring everyone’s views are heard. Liaises with the school. Works with the Treasurers to ensure annual returns are completed. Signatory on the bank account. Holds the casting vote is there is a tied vote of an item or event. </a:t>
            </a:r>
          </a:p>
          <a:p>
            <a:r>
              <a:rPr lang="en-GB" b="1" baseline="0" dirty="0" smtClean="0"/>
              <a:t>Treasurer</a:t>
            </a:r>
            <a:r>
              <a:rPr lang="en-GB" baseline="0" dirty="0" smtClean="0"/>
              <a:t> – keeps up to date financial records, manages the PTA bank account, arranges signatories on the bank account, ensures all the cheque book and paying in books are accounted for, completes the relevant Charity Commission’s annual return </a:t>
            </a:r>
          </a:p>
          <a:p>
            <a:r>
              <a:rPr lang="en-GB" b="1" baseline="0" dirty="0" smtClean="0"/>
              <a:t>Secretary</a:t>
            </a:r>
            <a:r>
              <a:rPr lang="en-GB" baseline="0" dirty="0" smtClean="0"/>
              <a:t> – Supports the PTA to build effective communication links between the school &amp; </a:t>
            </a:r>
            <a:r>
              <a:rPr lang="en-GB" baseline="0" dirty="0" err="1" smtClean="0"/>
              <a:t>FoTB</a:t>
            </a:r>
            <a:r>
              <a:rPr lang="en-GB" baseline="0" dirty="0" smtClean="0"/>
              <a:t>, takes </a:t>
            </a:r>
            <a:r>
              <a:rPr lang="en-GB" baseline="0" dirty="0" err="1" smtClean="0"/>
              <a:t>mins</a:t>
            </a:r>
            <a:r>
              <a:rPr lang="en-GB" baseline="0" dirty="0" smtClean="0"/>
              <a:t> at meetings, circulates </a:t>
            </a:r>
            <a:r>
              <a:rPr lang="en-GB" baseline="0" dirty="0" err="1" smtClean="0"/>
              <a:t>mins</a:t>
            </a:r>
            <a:r>
              <a:rPr lang="en-GB" baseline="0" dirty="0" smtClean="0"/>
              <a:t>, signatory on the PTA bank account</a:t>
            </a:r>
          </a:p>
          <a:p>
            <a:r>
              <a:rPr lang="en-GB" b="1" baseline="0" dirty="0" smtClean="0"/>
              <a:t>Trustee</a:t>
            </a:r>
            <a:r>
              <a:rPr lang="en-GB" baseline="0" dirty="0" smtClean="0"/>
              <a:t> – An individual who wants to be a formal Trustee of the </a:t>
            </a:r>
            <a:r>
              <a:rPr lang="en-GB" baseline="0" dirty="0" err="1" smtClean="0"/>
              <a:t>FoTB</a:t>
            </a:r>
            <a:r>
              <a:rPr lang="en-GB" baseline="0" dirty="0" smtClean="0"/>
              <a:t> Charity and will sometimes chair meetings, be involved in decision making, be a signatory on the bank account and ensure the charity is being run appropriately</a:t>
            </a:r>
            <a:endParaRPr lang="en-GB" dirty="0"/>
          </a:p>
        </p:txBody>
      </p:sp>
      <p:sp>
        <p:nvSpPr>
          <p:cNvPr id="4" name="Slide Number Placeholder 3"/>
          <p:cNvSpPr>
            <a:spLocks noGrp="1"/>
          </p:cNvSpPr>
          <p:nvPr>
            <p:ph type="sldNum" sz="quarter" idx="10"/>
          </p:nvPr>
        </p:nvSpPr>
        <p:spPr/>
        <p:txBody>
          <a:bodyPr/>
          <a:lstStyle/>
          <a:p>
            <a:fld id="{5E9B7F6B-8E12-4526-AAC8-4AA8D8428FC8}" type="slidenum">
              <a:rPr lang="en-GB" smtClean="0"/>
              <a:t>7</a:t>
            </a:fld>
            <a:endParaRPr lang="en-GB"/>
          </a:p>
        </p:txBody>
      </p:sp>
    </p:spTree>
    <p:extLst>
      <p:ext uri="{BB962C8B-B14F-4D97-AF65-F5344CB8AC3E}">
        <p14:creationId xmlns:p14="http://schemas.microsoft.com/office/powerpoint/2010/main" val="13413949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E9B7F6B-8E12-4526-AAC8-4AA8D8428FC8}" type="slidenum">
              <a:rPr lang="en-GB" smtClean="0"/>
              <a:t>8</a:t>
            </a:fld>
            <a:endParaRPr lang="en-GB"/>
          </a:p>
        </p:txBody>
      </p:sp>
    </p:spTree>
    <p:extLst>
      <p:ext uri="{BB962C8B-B14F-4D97-AF65-F5344CB8AC3E}">
        <p14:creationId xmlns:p14="http://schemas.microsoft.com/office/powerpoint/2010/main" val="2367635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E9B7F6B-8E12-4526-AAC8-4AA8D8428FC8}" type="slidenum">
              <a:rPr lang="en-GB" smtClean="0"/>
              <a:t>9</a:t>
            </a:fld>
            <a:endParaRPr lang="en-GB"/>
          </a:p>
        </p:txBody>
      </p:sp>
    </p:spTree>
    <p:extLst>
      <p:ext uri="{BB962C8B-B14F-4D97-AF65-F5344CB8AC3E}">
        <p14:creationId xmlns:p14="http://schemas.microsoft.com/office/powerpoint/2010/main" val="3347828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9B7F6B-8E12-4526-AAC8-4AA8D8428FC8}" type="slidenum">
              <a:rPr lang="en-GB" smtClean="0"/>
              <a:t>10</a:t>
            </a:fld>
            <a:endParaRPr lang="en-GB"/>
          </a:p>
        </p:txBody>
      </p:sp>
    </p:spTree>
    <p:extLst>
      <p:ext uri="{BB962C8B-B14F-4D97-AF65-F5344CB8AC3E}">
        <p14:creationId xmlns:p14="http://schemas.microsoft.com/office/powerpoint/2010/main" val="4150477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C502E3F-5778-48D5-93A9-88C9BDD76681}" type="datetimeFigureOut">
              <a:rPr lang="en-GB" smtClean="0"/>
              <a:t>26/09/2023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52632D-7B27-434F-86DD-BCB10ED22581}" type="slidenum">
              <a:rPr lang="en-GB" smtClean="0"/>
              <a:t>‹#›</a:t>
            </a:fld>
            <a:endParaRPr lang="en-GB"/>
          </a:p>
        </p:txBody>
      </p:sp>
    </p:spTree>
    <p:extLst>
      <p:ext uri="{BB962C8B-B14F-4D97-AF65-F5344CB8AC3E}">
        <p14:creationId xmlns:p14="http://schemas.microsoft.com/office/powerpoint/2010/main" val="2695589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C502E3F-5778-48D5-93A9-88C9BDD76681}" type="datetimeFigureOut">
              <a:rPr lang="en-GB" smtClean="0"/>
              <a:t>26/09/2023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52632D-7B27-434F-86DD-BCB10ED22581}" type="slidenum">
              <a:rPr lang="en-GB" smtClean="0"/>
              <a:t>‹#›</a:t>
            </a:fld>
            <a:endParaRPr lang="en-GB"/>
          </a:p>
        </p:txBody>
      </p:sp>
    </p:spTree>
    <p:extLst>
      <p:ext uri="{BB962C8B-B14F-4D97-AF65-F5344CB8AC3E}">
        <p14:creationId xmlns:p14="http://schemas.microsoft.com/office/powerpoint/2010/main" val="2984136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C502E3F-5778-48D5-93A9-88C9BDD76681}" type="datetimeFigureOut">
              <a:rPr lang="en-GB" smtClean="0"/>
              <a:t>26/09/2023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52632D-7B27-434F-86DD-BCB10ED22581}"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405952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C502E3F-5778-48D5-93A9-88C9BDD76681}" type="datetimeFigureOut">
              <a:rPr lang="en-GB" smtClean="0"/>
              <a:t>26/09/2023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52632D-7B27-434F-86DD-BCB10ED22581}" type="slidenum">
              <a:rPr lang="en-GB" smtClean="0"/>
              <a:t>‹#›</a:t>
            </a:fld>
            <a:endParaRPr lang="en-GB"/>
          </a:p>
        </p:txBody>
      </p:sp>
    </p:spTree>
    <p:extLst>
      <p:ext uri="{BB962C8B-B14F-4D97-AF65-F5344CB8AC3E}">
        <p14:creationId xmlns:p14="http://schemas.microsoft.com/office/powerpoint/2010/main" val="40641132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C502E3F-5778-48D5-93A9-88C9BDD76681}" type="datetimeFigureOut">
              <a:rPr lang="en-GB" smtClean="0"/>
              <a:t>26/09/2023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52632D-7B27-434F-86DD-BCB10ED22581}"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129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C502E3F-5778-48D5-93A9-88C9BDD76681}" type="datetimeFigureOut">
              <a:rPr lang="en-GB" smtClean="0"/>
              <a:t>26/09/2023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52632D-7B27-434F-86DD-BCB10ED22581}" type="slidenum">
              <a:rPr lang="en-GB" smtClean="0"/>
              <a:t>‹#›</a:t>
            </a:fld>
            <a:endParaRPr lang="en-GB"/>
          </a:p>
        </p:txBody>
      </p:sp>
    </p:spTree>
    <p:extLst>
      <p:ext uri="{BB962C8B-B14F-4D97-AF65-F5344CB8AC3E}">
        <p14:creationId xmlns:p14="http://schemas.microsoft.com/office/powerpoint/2010/main" val="24998395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C502E3F-5778-48D5-93A9-88C9BDD76681}" type="datetimeFigureOut">
              <a:rPr lang="en-GB" smtClean="0"/>
              <a:t>26/09/2023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52632D-7B27-434F-86DD-BCB10ED22581}" type="slidenum">
              <a:rPr lang="en-GB" smtClean="0"/>
              <a:t>‹#›</a:t>
            </a:fld>
            <a:endParaRPr lang="en-GB"/>
          </a:p>
        </p:txBody>
      </p:sp>
    </p:spTree>
    <p:extLst>
      <p:ext uri="{BB962C8B-B14F-4D97-AF65-F5344CB8AC3E}">
        <p14:creationId xmlns:p14="http://schemas.microsoft.com/office/powerpoint/2010/main" val="38004320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C502E3F-5778-48D5-93A9-88C9BDD76681}" type="datetimeFigureOut">
              <a:rPr lang="en-GB" smtClean="0"/>
              <a:t>26/09/2023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52632D-7B27-434F-86DD-BCB10ED22581}" type="slidenum">
              <a:rPr lang="en-GB" smtClean="0"/>
              <a:t>‹#›</a:t>
            </a:fld>
            <a:endParaRPr lang="en-GB"/>
          </a:p>
        </p:txBody>
      </p:sp>
    </p:spTree>
    <p:extLst>
      <p:ext uri="{BB962C8B-B14F-4D97-AF65-F5344CB8AC3E}">
        <p14:creationId xmlns:p14="http://schemas.microsoft.com/office/powerpoint/2010/main" val="210254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C502E3F-5778-48D5-93A9-88C9BDD76681}" type="datetimeFigureOut">
              <a:rPr lang="en-GB" smtClean="0"/>
              <a:t>26/09/2023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52632D-7B27-434F-86DD-BCB10ED22581}" type="slidenum">
              <a:rPr lang="en-GB" smtClean="0"/>
              <a:t>‹#›</a:t>
            </a:fld>
            <a:endParaRPr lang="en-GB"/>
          </a:p>
        </p:txBody>
      </p:sp>
    </p:spTree>
    <p:extLst>
      <p:ext uri="{BB962C8B-B14F-4D97-AF65-F5344CB8AC3E}">
        <p14:creationId xmlns:p14="http://schemas.microsoft.com/office/powerpoint/2010/main" val="1345239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C502E3F-5778-48D5-93A9-88C9BDD76681}" type="datetimeFigureOut">
              <a:rPr lang="en-GB" smtClean="0"/>
              <a:t>26/09/2023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52632D-7B27-434F-86DD-BCB10ED22581}" type="slidenum">
              <a:rPr lang="en-GB" smtClean="0"/>
              <a:t>‹#›</a:t>
            </a:fld>
            <a:endParaRPr lang="en-GB"/>
          </a:p>
        </p:txBody>
      </p:sp>
    </p:spTree>
    <p:extLst>
      <p:ext uri="{BB962C8B-B14F-4D97-AF65-F5344CB8AC3E}">
        <p14:creationId xmlns:p14="http://schemas.microsoft.com/office/powerpoint/2010/main" val="73696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C502E3F-5778-48D5-93A9-88C9BDD76681}" type="datetimeFigureOut">
              <a:rPr lang="en-GB" smtClean="0"/>
              <a:t>26/09/2023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52632D-7B27-434F-86DD-BCB10ED22581}" type="slidenum">
              <a:rPr lang="en-GB" smtClean="0"/>
              <a:t>‹#›</a:t>
            </a:fld>
            <a:endParaRPr lang="en-GB"/>
          </a:p>
        </p:txBody>
      </p:sp>
    </p:spTree>
    <p:extLst>
      <p:ext uri="{BB962C8B-B14F-4D97-AF65-F5344CB8AC3E}">
        <p14:creationId xmlns:p14="http://schemas.microsoft.com/office/powerpoint/2010/main" val="1985452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C502E3F-5778-48D5-93A9-88C9BDD76681}" type="datetimeFigureOut">
              <a:rPr lang="en-GB" smtClean="0"/>
              <a:t>26/09/2023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752632D-7B27-434F-86DD-BCB10ED22581}" type="slidenum">
              <a:rPr lang="en-GB" smtClean="0"/>
              <a:t>‹#›</a:t>
            </a:fld>
            <a:endParaRPr lang="en-GB"/>
          </a:p>
        </p:txBody>
      </p:sp>
    </p:spTree>
    <p:extLst>
      <p:ext uri="{BB962C8B-B14F-4D97-AF65-F5344CB8AC3E}">
        <p14:creationId xmlns:p14="http://schemas.microsoft.com/office/powerpoint/2010/main" val="2664353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C502E3F-5778-48D5-93A9-88C9BDD76681}" type="datetimeFigureOut">
              <a:rPr lang="en-GB" smtClean="0"/>
              <a:t>26/09/2023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752632D-7B27-434F-86DD-BCB10ED22581}" type="slidenum">
              <a:rPr lang="en-GB" smtClean="0"/>
              <a:t>‹#›</a:t>
            </a:fld>
            <a:endParaRPr lang="en-GB"/>
          </a:p>
        </p:txBody>
      </p:sp>
    </p:spTree>
    <p:extLst>
      <p:ext uri="{BB962C8B-B14F-4D97-AF65-F5344CB8AC3E}">
        <p14:creationId xmlns:p14="http://schemas.microsoft.com/office/powerpoint/2010/main" val="168312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502E3F-5778-48D5-93A9-88C9BDD76681}" type="datetimeFigureOut">
              <a:rPr lang="en-GB" smtClean="0"/>
              <a:t>26/09/2023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752632D-7B27-434F-86DD-BCB10ED22581}" type="slidenum">
              <a:rPr lang="en-GB" smtClean="0"/>
              <a:t>‹#›</a:t>
            </a:fld>
            <a:endParaRPr lang="en-GB"/>
          </a:p>
        </p:txBody>
      </p:sp>
    </p:spTree>
    <p:extLst>
      <p:ext uri="{BB962C8B-B14F-4D97-AF65-F5344CB8AC3E}">
        <p14:creationId xmlns:p14="http://schemas.microsoft.com/office/powerpoint/2010/main" val="3429189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C502E3F-5778-48D5-93A9-88C9BDD76681}" type="datetimeFigureOut">
              <a:rPr lang="en-GB" smtClean="0"/>
              <a:t>26/09/2023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52632D-7B27-434F-86DD-BCB10ED22581}" type="slidenum">
              <a:rPr lang="en-GB" smtClean="0"/>
              <a:t>‹#›</a:t>
            </a:fld>
            <a:endParaRPr lang="en-GB"/>
          </a:p>
        </p:txBody>
      </p:sp>
    </p:spTree>
    <p:extLst>
      <p:ext uri="{BB962C8B-B14F-4D97-AF65-F5344CB8AC3E}">
        <p14:creationId xmlns:p14="http://schemas.microsoft.com/office/powerpoint/2010/main" val="3655559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C502E3F-5778-48D5-93A9-88C9BDD76681}" type="datetimeFigureOut">
              <a:rPr lang="en-GB" smtClean="0"/>
              <a:t>26/09/2023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52632D-7B27-434F-86DD-BCB10ED22581}" type="slidenum">
              <a:rPr lang="en-GB" smtClean="0"/>
              <a:t>‹#›</a:t>
            </a:fld>
            <a:endParaRPr lang="en-GB"/>
          </a:p>
        </p:txBody>
      </p:sp>
    </p:spTree>
    <p:extLst>
      <p:ext uri="{BB962C8B-B14F-4D97-AF65-F5344CB8AC3E}">
        <p14:creationId xmlns:p14="http://schemas.microsoft.com/office/powerpoint/2010/main" val="410623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C502E3F-5778-48D5-93A9-88C9BDD76681}" type="datetimeFigureOut">
              <a:rPr lang="en-GB" smtClean="0"/>
              <a:t>26/09/2023</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752632D-7B27-434F-86DD-BCB10ED22581}" type="slidenum">
              <a:rPr lang="en-GB" smtClean="0"/>
              <a:t>‹#›</a:t>
            </a:fld>
            <a:endParaRPr lang="en-GB"/>
          </a:p>
        </p:txBody>
      </p:sp>
    </p:spTree>
    <p:extLst>
      <p:ext uri="{BB962C8B-B14F-4D97-AF65-F5344CB8AC3E}">
        <p14:creationId xmlns:p14="http://schemas.microsoft.com/office/powerpoint/2010/main" val="213625227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87287" y="198304"/>
            <a:ext cx="11788048" cy="6488935"/>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p:txBody>
          <a:bodyPr/>
          <a:lstStyle/>
          <a:p>
            <a:pPr algn="l"/>
            <a:r>
              <a:rPr lang="en-GB" b="1" dirty="0" smtClean="0">
                <a:solidFill>
                  <a:schemeClr val="bg2"/>
                </a:solidFill>
              </a:rPr>
              <a:t>Friends Of Tithe Barn</a:t>
            </a:r>
            <a:r>
              <a:rPr lang="en-GB" dirty="0" smtClean="0">
                <a:solidFill>
                  <a:schemeClr val="bg2"/>
                </a:solidFill>
              </a:rPr>
              <a:t> </a:t>
            </a:r>
            <a:r>
              <a:rPr lang="en-GB" dirty="0" smtClean="0"/>
              <a:t>AGM 29 September 2023</a:t>
            </a:r>
            <a:br>
              <a:rPr lang="en-GB" dirty="0" smtClean="0"/>
            </a:br>
            <a:endParaRPr lang="en-GB" dirty="0"/>
          </a:p>
        </p:txBody>
      </p:sp>
      <p:sp>
        <p:nvSpPr>
          <p:cNvPr id="3" name="Subtitle 2"/>
          <p:cNvSpPr>
            <a:spLocks noGrp="1"/>
          </p:cNvSpPr>
          <p:nvPr>
            <p:ph type="subTitle" idx="1"/>
          </p:nvPr>
        </p:nvSpPr>
        <p:spPr/>
        <p:txBody>
          <a:bodyPr/>
          <a:lstStyle/>
          <a:p>
            <a:pPr algn="l"/>
            <a:r>
              <a:rPr lang="en-GB" dirty="0" smtClean="0">
                <a:solidFill>
                  <a:schemeClr val="bg2"/>
                </a:solidFill>
              </a:rPr>
              <a:t>Academic Year 2022/2023</a:t>
            </a:r>
            <a:endParaRPr lang="en-GB" dirty="0">
              <a:solidFill>
                <a:schemeClr val="bg2"/>
              </a:solidFill>
            </a:endParaRPr>
          </a:p>
        </p:txBody>
      </p:sp>
      <p:pic>
        <p:nvPicPr>
          <p:cNvPr id="5" name="Picture 4"/>
          <p:cNvPicPr>
            <a:picLocks noChangeAspect="1"/>
          </p:cNvPicPr>
          <p:nvPr/>
        </p:nvPicPr>
        <p:blipFill>
          <a:blip r:embed="rId3"/>
          <a:stretch>
            <a:fillRect/>
          </a:stretch>
        </p:blipFill>
        <p:spPr>
          <a:xfrm>
            <a:off x="10466023" y="190145"/>
            <a:ext cx="1509311" cy="1382168"/>
          </a:xfrm>
          <a:prstGeom prst="rect">
            <a:avLst/>
          </a:prstGeom>
        </p:spPr>
      </p:pic>
    </p:spTree>
    <p:extLst>
      <p:ext uri="{BB962C8B-B14F-4D97-AF65-F5344CB8AC3E}">
        <p14:creationId xmlns:p14="http://schemas.microsoft.com/office/powerpoint/2010/main" val="23831933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87287" y="198304"/>
            <a:ext cx="11788048" cy="6488935"/>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a:stretch>
            <a:fillRect/>
          </a:stretch>
        </p:blipFill>
        <p:spPr>
          <a:xfrm>
            <a:off x="10466023" y="190145"/>
            <a:ext cx="1509311" cy="1382168"/>
          </a:xfrm>
          <a:prstGeom prst="rect">
            <a:avLst/>
          </a:prstGeom>
        </p:spPr>
      </p:pic>
      <p:sp>
        <p:nvSpPr>
          <p:cNvPr id="2" name="Title 1"/>
          <p:cNvSpPr>
            <a:spLocks noGrp="1"/>
          </p:cNvSpPr>
          <p:nvPr>
            <p:ph type="title"/>
          </p:nvPr>
        </p:nvSpPr>
        <p:spPr/>
        <p:txBody>
          <a:bodyPr/>
          <a:lstStyle/>
          <a:p>
            <a:r>
              <a:rPr lang="en-GB" b="1" dirty="0" smtClean="0">
                <a:solidFill>
                  <a:schemeClr val="bg2"/>
                </a:solidFill>
              </a:rPr>
              <a:t>Where has the £ been spent?</a:t>
            </a:r>
            <a:endParaRPr lang="en-GB" b="1" dirty="0">
              <a:solidFill>
                <a:schemeClr val="bg2"/>
              </a:solidFill>
            </a:endParaRPr>
          </a:p>
        </p:txBody>
      </p:sp>
      <p:sp>
        <p:nvSpPr>
          <p:cNvPr id="3" name="Content Placeholder 2"/>
          <p:cNvSpPr>
            <a:spLocks noGrp="1"/>
          </p:cNvSpPr>
          <p:nvPr>
            <p:ph idx="1"/>
          </p:nvPr>
        </p:nvSpPr>
        <p:spPr/>
        <p:txBody>
          <a:bodyPr/>
          <a:lstStyle/>
          <a:p>
            <a:r>
              <a:rPr lang="en-GB" sz="2800" dirty="0" smtClean="0">
                <a:solidFill>
                  <a:schemeClr val="bg2"/>
                </a:solidFill>
              </a:rPr>
              <a:t>Blinds </a:t>
            </a:r>
            <a:r>
              <a:rPr lang="en-GB" sz="2800" dirty="0">
                <a:solidFill>
                  <a:schemeClr val="bg2"/>
                </a:solidFill>
              </a:rPr>
              <a:t>for the </a:t>
            </a:r>
            <a:r>
              <a:rPr lang="en-GB" sz="2800" dirty="0" smtClean="0">
                <a:solidFill>
                  <a:schemeClr val="bg2"/>
                </a:solidFill>
              </a:rPr>
              <a:t>classrooms - £955</a:t>
            </a:r>
          </a:p>
          <a:p>
            <a:r>
              <a:rPr lang="en-GB" sz="2800" dirty="0" smtClean="0">
                <a:solidFill>
                  <a:schemeClr val="bg2"/>
                </a:solidFill>
              </a:rPr>
              <a:t>First </a:t>
            </a:r>
            <a:r>
              <a:rPr lang="en-GB" sz="2800" dirty="0">
                <a:solidFill>
                  <a:schemeClr val="bg2"/>
                </a:solidFill>
              </a:rPr>
              <a:t>Aid </a:t>
            </a:r>
            <a:r>
              <a:rPr lang="en-GB" sz="2800" dirty="0" smtClean="0">
                <a:solidFill>
                  <a:schemeClr val="bg2"/>
                </a:solidFill>
              </a:rPr>
              <a:t>training - £270</a:t>
            </a:r>
          </a:p>
          <a:p>
            <a:r>
              <a:rPr lang="en-GB" sz="2800" dirty="0" smtClean="0">
                <a:solidFill>
                  <a:schemeClr val="bg2"/>
                </a:solidFill>
              </a:rPr>
              <a:t>Coronation Badges - £250</a:t>
            </a:r>
            <a:endParaRPr lang="en-GB" sz="2800" dirty="0">
              <a:solidFill>
                <a:schemeClr val="bg2"/>
              </a:solidFill>
            </a:endParaRPr>
          </a:p>
          <a:p>
            <a:r>
              <a:rPr lang="en-GB" sz="2800" dirty="0" smtClean="0">
                <a:solidFill>
                  <a:schemeClr val="bg2"/>
                </a:solidFill>
              </a:rPr>
              <a:t>Project Playground - £33,000</a:t>
            </a:r>
            <a:endParaRPr lang="en-GB" sz="2800" dirty="0">
              <a:solidFill>
                <a:schemeClr val="bg2"/>
              </a:solidFill>
            </a:endParaRPr>
          </a:p>
          <a:p>
            <a:endParaRPr lang="en-GB" dirty="0"/>
          </a:p>
        </p:txBody>
      </p:sp>
    </p:spTree>
    <p:extLst>
      <p:ext uri="{BB962C8B-B14F-4D97-AF65-F5344CB8AC3E}">
        <p14:creationId xmlns:p14="http://schemas.microsoft.com/office/powerpoint/2010/main" val="20618669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87287" y="198304"/>
            <a:ext cx="11788048" cy="6488935"/>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a:stretch>
            <a:fillRect/>
          </a:stretch>
        </p:blipFill>
        <p:spPr>
          <a:xfrm>
            <a:off x="10466023" y="190145"/>
            <a:ext cx="1509311" cy="1382168"/>
          </a:xfrm>
          <a:prstGeom prst="rect">
            <a:avLst/>
          </a:prstGeom>
        </p:spPr>
      </p:pic>
      <p:sp>
        <p:nvSpPr>
          <p:cNvPr id="2" name="Title 1"/>
          <p:cNvSpPr>
            <a:spLocks noGrp="1"/>
          </p:cNvSpPr>
          <p:nvPr>
            <p:ph type="title"/>
          </p:nvPr>
        </p:nvSpPr>
        <p:spPr/>
        <p:txBody>
          <a:bodyPr/>
          <a:lstStyle/>
          <a:p>
            <a:r>
              <a:rPr lang="en-GB" b="1" dirty="0" smtClean="0">
                <a:solidFill>
                  <a:schemeClr val="bg2"/>
                </a:solidFill>
              </a:rPr>
              <a:t>Project Playground Update</a:t>
            </a:r>
            <a:endParaRPr lang="en-GB" b="1" dirty="0">
              <a:solidFill>
                <a:schemeClr val="bg2"/>
              </a:solidFill>
            </a:endParaRPr>
          </a:p>
        </p:txBody>
      </p:sp>
      <p:sp>
        <p:nvSpPr>
          <p:cNvPr id="3" name="Content Placeholder 2"/>
          <p:cNvSpPr>
            <a:spLocks noGrp="1"/>
          </p:cNvSpPr>
          <p:nvPr>
            <p:ph idx="1"/>
          </p:nvPr>
        </p:nvSpPr>
        <p:spPr>
          <a:xfrm>
            <a:off x="677333" y="2160589"/>
            <a:ext cx="9710675" cy="3880773"/>
          </a:xfrm>
        </p:spPr>
        <p:txBody>
          <a:bodyPr/>
          <a:lstStyle/>
          <a:p>
            <a:r>
              <a:rPr lang="en-GB" sz="2800" dirty="0" smtClean="0">
                <a:solidFill>
                  <a:schemeClr val="bg2"/>
                </a:solidFill>
              </a:rPr>
              <a:t>Top Playground Tarmac</a:t>
            </a:r>
          </a:p>
          <a:p>
            <a:pPr lvl="1"/>
            <a:r>
              <a:rPr lang="en-GB" sz="2600" dirty="0" smtClean="0">
                <a:solidFill>
                  <a:schemeClr val="bg2"/>
                </a:solidFill>
              </a:rPr>
              <a:t> Painted</a:t>
            </a:r>
          </a:p>
          <a:p>
            <a:pPr lvl="1"/>
            <a:r>
              <a:rPr lang="en-GB" sz="2600" dirty="0">
                <a:solidFill>
                  <a:schemeClr val="bg2"/>
                </a:solidFill>
              </a:rPr>
              <a:t> </a:t>
            </a:r>
            <a:r>
              <a:rPr lang="en-GB" sz="2400" dirty="0" smtClean="0">
                <a:solidFill>
                  <a:schemeClr val="bg2"/>
                </a:solidFill>
              </a:rPr>
              <a:t>Basketball hoops</a:t>
            </a:r>
          </a:p>
          <a:p>
            <a:r>
              <a:rPr lang="en-GB" sz="2800" dirty="0" smtClean="0">
                <a:solidFill>
                  <a:schemeClr val="bg2"/>
                </a:solidFill>
              </a:rPr>
              <a:t>Bottom Playground Tarmac</a:t>
            </a:r>
            <a:endParaRPr lang="en-GB" sz="2800" dirty="0">
              <a:solidFill>
                <a:schemeClr val="bg2"/>
              </a:solidFill>
            </a:endParaRPr>
          </a:p>
          <a:p>
            <a:pPr marL="0" indent="0">
              <a:buNone/>
            </a:pPr>
            <a:endParaRPr lang="en-GB" dirty="0"/>
          </a:p>
        </p:txBody>
      </p:sp>
    </p:spTree>
    <p:extLst>
      <p:ext uri="{BB962C8B-B14F-4D97-AF65-F5344CB8AC3E}">
        <p14:creationId xmlns:p14="http://schemas.microsoft.com/office/powerpoint/2010/main" val="28135146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87287" y="198304"/>
            <a:ext cx="11788048" cy="6488935"/>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a:stretch>
            <a:fillRect/>
          </a:stretch>
        </p:blipFill>
        <p:spPr>
          <a:xfrm>
            <a:off x="10466023" y="190145"/>
            <a:ext cx="1509311" cy="1382168"/>
          </a:xfrm>
          <a:prstGeom prst="rect">
            <a:avLst/>
          </a:prstGeom>
        </p:spPr>
      </p:pic>
      <p:sp>
        <p:nvSpPr>
          <p:cNvPr id="2" name="Title 1"/>
          <p:cNvSpPr>
            <a:spLocks noGrp="1"/>
          </p:cNvSpPr>
          <p:nvPr>
            <p:ph type="title"/>
          </p:nvPr>
        </p:nvSpPr>
        <p:spPr/>
        <p:txBody>
          <a:bodyPr/>
          <a:lstStyle/>
          <a:p>
            <a:r>
              <a:rPr lang="en-GB" b="1" dirty="0" smtClean="0">
                <a:solidFill>
                  <a:schemeClr val="bg2"/>
                </a:solidFill>
              </a:rPr>
              <a:t>Fundraising for this Year</a:t>
            </a:r>
            <a:endParaRPr lang="en-GB" b="1" dirty="0">
              <a:solidFill>
                <a:schemeClr val="bg2"/>
              </a:solidFill>
            </a:endParaRPr>
          </a:p>
        </p:txBody>
      </p:sp>
      <p:sp>
        <p:nvSpPr>
          <p:cNvPr id="3" name="Content Placeholder 2"/>
          <p:cNvSpPr>
            <a:spLocks noGrp="1"/>
          </p:cNvSpPr>
          <p:nvPr>
            <p:ph idx="1"/>
          </p:nvPr>
        </p:nvSpPr>
        <p:spPr>
          <a:xfrm>
            <a:off x="677333" y="2160589"/>
            <a:ext cx="9710675" cy="3880773"/>
          </a:xfrm>
        </p:spPr>
        <p:txBody>
          <a:bodyPr/>
          <a:lstStyle/>
          <a:p>
            <a:r>
              <a:rPr lang="en-GB" sz="2800" dirty="0" smtClean="0">
                <a:solidFill>
                  <a:schemeClr val="bg2"/>
                </a:solidFill>
              </a:rPr>
              <a:t>Reading Shed</a:t>
            </a:r>
            <a:endParaRPr lang="en-GB" sz="2800" dirty="0" smtClean="0">
              <a:solidFill>
                <a:schemeClr val="bg2"/>
              </a:solidFill>
            </a:endParaRPr>
          </a:p>
          <a:p>
            <a:r>
              <a:rPr lang="en-GB" sz="2800" dirty="0" smtClean="0">
                <a:solidFill>
                  <a:schemeClr val="bg2"/>
                </a:solidFill>
              </a:rPr>
              <a:t>Books &amp; artist for the Reading Shed</a:t>
            </a:r>
            <a:endParaRPr lang="en-GB" sz="2800" dirty="0" smtClean="0">
              <a:solidFill>
                <a:schemeClr val="bg2"/>
              </a:solidFill>
            </a:endParaRPr>
          </a:p>
          <a:p>
            <a:r>
              <a:rPr lang="en-GB" sz="2800" dirty="0" smtClean="0">
                <a:solidFill>
                  <a:schemeClr val="bg2"/>
                </a:solidFill>
              </a:rPr>
              <a:t>Markings on the bottom playground</a:t>
            </a:r>
          </a:p>
          <a:p>
            <a:r>
              <a:rPr lang="en-GB" sz="2800" dirty="0" smtClean="0">
                <a:solidFill>
                  <a:schemeClr val="bg2"/>
                </a:solidFill>
              </a:rPr>
              <a:t>Tech equipment i.e. </a:t>
            </a:r>
            <a:r>
              <a:rPr lang="en-GB" sz="2800" dirty="0" err="1" smtClean="0">
                <a:solidFill>
                  <a:schemeClr val="bg2"/>
                </a:solidFill>
              </a:rPr>
              <a:t>ipads</a:t>
            </a:r>
            <a:endParaRPr lang="en-GB" sz="2800" dirty="0" smtClean="0">
              <a:solidFill>
                <a:schemeClr val="bg2"/>
              </a:solidFill>
            </a:endParaRPr>
          </a:p>
          <a:p>
            <a:r>
              <a:rPr lang="en-GB" sz="2800" dirty="0" smtClean="0">
                <a:solidFill>
                  <a:schemeClr val="bg2"/>
                </a:solidFill>
              </a:rPr>
              <a:t>Tuck Shop </a:t>
            </a:r>
            <a:r>
              <a:rPr lang="en-GB" sz="2800" dirty="0">
                <a:solidFill>
                  <a:schemeClr val="bg2"/>
                </a:solidFill>
              </a:rPr>
              <a:t>S</a:t>
            </a:r>
            <a:r>
              <a:rPr lang="en-GB" sz="2800" dirty="0" smtClean="0">
                <a:solidFill>
                  <a:schemeClr val="bg2"/>
                </a:solidFill>
              </a:rPr>
              <a:t>hed</a:t>
            </a:r>
            <a:endParaRPr lang="en-GB" sz="2800" dirty="0">
              <a:solidFill>
                <a:schemeClr val="bg2"/>
              </a:solidFill>
            </a:endParaRPr>
          </a:p>
          <a:p>
            <a:pPr marL="0" indent="0">
              <a:buNone/>
            </a:pPr>
            <a:endParaRPr lang="en-GB" dirty="0"/>
          </a:p>
        </p:txBody>
      </p:sp>
    </p:spTree>
    <p:extLst>
      <p:ext uri="{BB962C8B-B14F-4D97-AF65-F5344CB8AC3E}">
        <p14:creationId xmlns:p14="http://schemas.microsoft.com/office/powerpoint/2010/main" val="4272701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87287" y="79574"/>
            <a:ext cx="11788048" cy="6488935"/>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a:stretch>
            <a:fillRect/>
          </a:stretch>
        </p:blipFill>
        <p:spPr>
          <a:xfrm>
            <a:off x="10466023" y="190145"/>
            <a:ext cx="1509311" cy="1382168"/>
          </a:xfrm>
          <a:prstGeom prst="rect">
            <a:avLst/>
          </a:prstGeom>
        </p:spPr>
      </p:pic>
      <p:sp>
        <p:nvSpPr>
          <p:cNvPr id="2" name="Title 1"/>
          <p:cNvSpPr>
            <a:spLocks noGrp="1"/>
          </p:cNvSpPr>
          <p:nvPr>
            <p:ph type="title"/>
          </p:nvPr>
        </p:nvSpPr>
        <p:spPr/>
        <p:txBody>
          <a:bodyPr/>
          <a:lstStyle/>
          <a:p>
            <a:r>
              <a:rPr lang="en-GB" b="1" dirty="0" smtClean="0">
                <a:solidFill>
                  <a:schemeClr val="bg2"/>
                </a:solidFill>
              </a:rPr>
              <a:t>Friends of Tithe Barn Fundraising</a:t>
            </a:r>
            <a:endParaRPr lang="en-GB" b="1" dirty="0">
              <a:solidFill>
                <a:schemeClr val="bg2"/>
              </a:solidFill>
            </a:endParaRPr>
          </a:p>
        </p:txBody>
      </p:sp>
      <p:sp>
        <p:nvSpPr>
          <p:cNvPr id="3" name="Content Placeholder 2"/>
          <p:cNvSpPr>
            <a:spLocks noGrp="1"/>
          </p:cNvSpPr>
          <p:nvPr>
            <p:ph idx="1"/>
          </p:nvPr>
        </p:nvSpPr>
        <p:spPr>
          <a:xfrm>
            <a:off x="677334" y="1714022"/>
            <a:ext cx="8596668" cy="3880773"/>
          </a:xfrm>
        </p:spPr>
        <p:txBody>
          <a:bodyPr>
            <a:normAutofit/>
          </a:bodyPr>
          <a:lstStyle/>
          <a:p>
            <a:pPr marL="0" indent="0">
              <a:buNone/>
            </a:pPr>
            <a:endParaRPr lang="en-GB" sz="2800" dirty="0" smtClean="0">
              <a:solidFill>
                <a:schemeClr val="bg2"/>
              </a:solidFill>
            </a:endParaRPr>
          </a:p>
          <a:p>
            <a:r>
              <a:rPr lang="en-GB" sz="2800" dirty="0" smtClean="0">
                <a:solidFill>
                  <a:schemeClr val="bg2"/>
                </a:solidFill>
              </a:rPr>
              <a:t>School Lottery</a:t>
            </a:r>
          </a:p>
          <a:p>
            <a:r>
              <a:rPr lang="en-GB" sz="2800" dirty="0" smtClean="0">
                <a:solidFill>
                  <a:schemeClr val="bg2"/>
                </a:solidFill>
              </a:rPr>
              <a:t>Clothes Recycling Bin in the car park</a:t>
            </a:r>
          </a:p>
          <a:p>
            <a:r>
              <a:rPr lang="en-GB" sz="2800" dirty="0" smtClean="0">
                <a:solidFill>
                  <a:schemeClr val="bg2"/>
                </a:solidFill>
              </a:rPr>
              <a:t>Payroll Giving</a:t>
            </a:r>
          </a:p>
          <a:p>
            <a:r>
              <a:rPr lang="en-GB" sz="2800" dirty="0" smtClean="0">
                <a:solidFill>
                  <a:schemeClr val="bg2"/>
                </a:solidFill>
              </a:rPr>
              <a:t>Charities Trust – 12 days of giving</a:t>
            </a:r>
          </a:p>
          <a:p>
            <a:r>
              <a:rPr lang="en-GB" sz="2800" dirty="0" smtClean="0">
                <a:solidFill>
                  <a:schemeClr val="bg2"/>
                </a:solidFill>
              </a:rPr>
              <a:t>Match Funding</a:t>
            </a:r>
          </a:p>
          <a:p>
            <a:r>
              <a:rPr lang="en-GB" sz="2800" dirty="0" smtClean="0">
                <a:solidFill>
                  <a:schemeClr val="bg2"/>
                </a:solidFill>
              </a:rPr>
              <a:t>Coffee Van</a:t>
            </a:r>
          </a:p>
          <a:p>
            <a:endParaRPr lang="en-GB" dirty="0" smtClean="0">
              <a:solidFill>
                <a:schemeClr val="bg2"/>
              </a:solidFill>
            </a:endParaRPr>
          </a:p>
          <a:p>
            <a:endParaRPr lang="en-GB" dirty="0" smtClean="0">
              <a:solidFill>
                <a:schemeClr val="bg2"/>
              </a:solidFill>
            </a:endParaRPr>
          </a:p>
          <a:p>
            <a:pPr marL="0" indent="0">
              <a:buNone/>
            </a:pPr>
            <a:endParaRPr lang="en-GB" dirty="0"/>
          </a:p>
        </p:txBody>
      </p:sp>
    </p:spTree>
    <p:extLst>
      <p:ext uri="{BB962C8B-B14F-4D97-AF65-F5344CB8AC3E}">
        <p14:creationId xmlns:p14="http://schemas.microsoft.com/office/powerpoint/2010/main" val="26313131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87287" y="155774"/>
            <a:ext cx="11788048" cy="6488935"/>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a:stretch>
            <a:fillRect/>
          </a:stretch>
        </p:blipFill>
        <p:spPr>
          <a:xfrm>
            <a:off x="10466023" y="190145"/>
            <a:ext cx="1509311" cy="1382168"/>
          </a:xfrm>
          <a:prstGeom prst="rect">
            <a:avLst/>
          </a:prstGeom>
        </p:spPr>
      </p:pic>
      <p:sp>
        <p:nvSpPr>
          <p:cNvPr id="2" name="Title 1"/>
          <p:cNvSpPr>
            <a:spLocks noGrp="1"/>
          </p:cNvSpPr>
          <p:nvPr>
            <p:ph type="title"/>
          </p:nvPr>
        </p:nvSpPr>
        <p:spPr/>
        <p:txBody>
          <a:bodyPr/>
          <a:lstStyle/>
          <a:p>
            <a:r>
              <a:rPr lang="en-GB" b="1" dirty="0" smtClean="0">
                <a:solidFill>
                  <a:schemeClr val="bg2"/>
                </a:solidFill>
              </a:rPr>
              <a:t>Events For Academic Year 2023/2024</a:t>
            </a:r>
            <a:endParaRPr lang="en-GB" b="1" dirty="0">
              <a:solidFill>
                <a:schemeClr val="bg2"/>
              </a:solidFill>
            </a:endParaRPr>
          </a:p>
        </p:txBody>
      </p:sp>
      <p:sp>
        <p:nvSpPr>
          <p:cNvPr id="3" name="Content Placeholder 2"/>
          <p:cNvSpPr>
            <a:spLocks noGrp="1"/>
          </p:cNvSpPr>
          <p:nvPr>
            <p:ph idx="1"/>
          </p:nvPr>
        </p:nvSpPr>
        <p:spPr/>
        <p:txBody>
          <a:bodyPr/>
          <a:lstStyle/>
          <a:p>
            <a:r>
              <a:rPr lang="en-GB" dirty="0" smtClean="0">
                <a:solidFill>
                  <a:schemeClr val="bg2"/>
                </a:solidFill>
              </a:rPr>
              <a:t>06/10/23	Cinema Night</a:t>
            </a:r>
          </a:p>
          <a:p>
            <a:r>
              <a:rPr lang="en-GB" dirty="0" smtClean="0">
                <a:solidFill>
                  <a:schemeClr val="bg2"/>
                </a:solidFill>
              </a:rPr>
              <a:t>01/12/23 Santa Dash &amp; Christmas Event</a:t>
            </a:r>
          </a:p>
          <a:p>
            <a:r>
              <a:rPr lang="en-GB" dirty="0" smtClean="0">
                <a:solidFill>
                  <a:schemeClr val="bg2"/>
                </a:solidFill>
              </a:rPr>
              <a:t>07/12/23	Christmas Disco</a:t>
            </a:r>
          </a:p>
          <a:p>
            <a:r>
              <a:rPr lang="en-GB" dirty="0" smtClean="0">
                <a:solidFill>
                  <a:schemeClr val="bg2"/>
                </a:solidFill>
              </a:rPr>
              <a:t>02/02/24 Cinema Night</a:t>
            </a:r>
          </a:p>
          <a:p>
            <a:r>
              <a:rPr lang="en-GB" dirty="0" smtClean="0">
                <a:solidFill>
                  <a:schemeClr val="bg2"/>
                </a:solidFill>
              </a:rPr>
              <a:t>18/05/24	Circus</a:t>
            </a:r>
          </a:p>
          <a:p>
            <a:r>
              <a:rPr lang="en-GB" dirty="0" smtClean="0">
                <a:solidFill>
                  <a:schemeClr val="bg2"/>
                </a:solidFill>
              </a:rPr>
              <a:t>05/07/24</a:t>
            </a:r>
            <a:r>
              <a:rPr lang="en-GB" dirty="0">
                <a:solidFill>
                  <a:schemeClr val="bg2"/>
                </a:solidFill>
              </a:rPr>
              <a:t>	</a:t>
            </a:r>
            <a:r>
              <a:rPr lang="en-GB" dirty="0" smtClean="0">
                <a:solidFill>
                  <a:schemeClr val="bg2"/>
                </a:solidFill>
              </a:rPr>
              <a:t>Colour Run</a:t>
            </a:r>
          </a:p>
          <a:p>
            <a:r>
              <a:rPr lang="en-GB" dirty="0" smtClean="0">
                <a:solidFill>
                  <a:schemeClr val="bg2"/>
                </a:solidFill>
              </a:rPr>
              <a:t>06/07/24	Summer Fair</a:t>
            </a:r>
            <a:endParaRPr lang="en-GB" dirty="0">
              <a:solidFill>
                <a:schemeClr val="bg2"/>
              </a:solidFill>
            </a:endParaRPr>
          </a:p>
        </p:txBody>
      </p:sp>
    </p:spTree>
    <p:extLst>
      <p:ext uri="{BB962C8B-B14F-4D97-AF65-F5344CB8AC3E}">
        <p14:creationId xmlns:p14="http://schemas.microsoft.com/office/powerpoint/2010/main" val="27112121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87287" y="198304"/>
            <a:ext cx="11788048" cy="6488935"/>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a:stretch>
            <a:fillRect/>
          </a:stretch>
        </p:blipFill>
        <p:spPr>
          <a:xfrm>
            <a:off x="10466023" y="190145"/>
            <a:ext cx="1509311" cy="1382168"/>
          </a:xfrm>
          <a:prstGeom prst="rect">
            <a:avLst/>
          </a:prstGeom>
        </p:spPr>
      </p:pic>
      <p:sp>
        <p:nvSpPr>
          <p:cNvPr id="2" name="Title 1"/>
          <p:cNvSpPr>
            <a:spLocks noGrp="1"/>
          </p:cNvSpPr>
          <p:nvPr>
            <p:ph type="title"/>
          </p:nvPr>
        </p:nvSpPr>
        <p:spPr/>
        <p:txBody>
          <a:bodyPr/>
          <a:lstStyle/>
          <a:p>
            <a:r>
              <a:rPr lang="en-GB" b="1" dirty="0">
                <a:solidFill>
                  <a:schemeClr val="bg2"/>
                </a:solidFill>
              </a:rPr>
              <a:t>Any Other Business?</a:t>
            </a:r>
            <a:endParaRPr lang="en-GB" b="1" dirty="0"/>
          </a:p>
        </p:txBody>
      </p:sp>
      <p:sp>
        <p:nvSpPr>
          <p:cNvPr id="3" name="Text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8747634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87287" y="198304"/>
            <a:ext cx="11788048" cy="6488935"/>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a:stretch>
            <a:fillRect/>
          </a:stretch>
        </p:blipFill>
        <p:spPr>
          <a:xfrm>
            <a:off x="10466023" y="190145"/>
            <a:ext cx="1509311" cy="1382168"/>
          </a:xfrm>
          <a:prstGeom prst="rect">
            <a:avLst/>
          </a:prstGeom>
        </p:spPr>
      </p:pic>
      <p:sp>
        <p:nvSpPr>
          <p:cNvPr id="2" name="Title 1"/>
          <p:cNvSpPr>
            <a:spLocks noGrp="1"/>
          </p:cNvSpPr>
          <p:nvPr>
            <p:ph type="title"/>
          </p:nvPr>
        </p:nvSpPr>
        <p:spPr/>
        <p:txBody>
          <a:bodyPr/>
          <a:lstStyle/>
          <a:p>
            <a:r>
              <a:rPr lang="en-GB" b="1" dirty="0" smtClean="0">
                <a:solidFill>
                  <a:schemeClr val="bg2"/>
                </a:solidFill>
              </a:rPr>
              <a:t>Thank you</a:t>
            </a:r>
            <a:endParaRPr lang="en-GB" b="1" dirty="0">
              <a:solidFill>
                <a:schemeClr val="bg2"/>
              </a:solidFill>
            </a:endParaRPr>
          </a:p>
        </p:txBody>
      </p:sp>
      <p:sp>
        <p:nvSpPr>
          <p:cNvPr id="3" name="Text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5595794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87287" y="198304"/>
            <a:ext cx="11788048" cy="6488935"/>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a:stretch>
            <a:fillRect/>
          </a:stretch>
        </p:blipFill>
        <p:spPr>
          <a:xfrm>
            <a:off x="10466023" y="190145"/>
            <a:ext cx="1509311" cy="1382168"/>
          </a:xfrm>
          <a:prstGeom prst="rect">
            <a:avLst/>
          </a:prstGeom>
        </p:spPr>
      </p:pic>
      <p:sp>
        <p:nvSpPr>
          <p:cNvPr id="2" name="Title 1"/>
          <p:cNvSpPr>
            <a:spLocks noGrp="1"/>
          </p:cNvSpPr>
          <p:nvPr>
            <p:ph type="ctrTitle"/>
          </p:nvPr>
        </p:nvSpPr>
        <p:spPr/>
        <p:txBody>
          <a:bodyPr/>
          <a:lstStyle/>
          <a:p>
            <a:pPr algn="l"/>
            <a:r>
              <a:rPr lang="en-GB" b="1" dirty="0" smtClean="0">
                <a:solidFill>
                  <a:schemeClr val="bg2"/>
                </a:solidFill>
              </a:rPr>
              <a:t>Welcome</a:t>
            </a:r>
            <a:r>
              <a:rPr lang="en-GB" dirty="0" smtClean="0"/>
              <a:t>!</a:t>
            </a:r>
            <a:br>
              <a:rPr lang="en-GB" dirty="0" smtClean="0"/>
            </a:br>
            <a:r>
              <a:rPr lang="en-GB" sz="4000" dirty="0" smtClean="0">
                <a:solidFill>
                  <a:schemeClr val="bg2"/>
                </a:solidFill>
              </a:rPr>
              <a:t>Thank you for your attendance today</a:t>
            </a:r>
            <a:endParaRPr lang="en-GB" sz="4000" dirty="0">
              <a:solidFill>
                <a:schemeClr val="bg2"/>
              </a:solidFill>
            </a:endParaRPr>
          </a:p>
        </p:txBody>
      </p:sp>
      <p:sp>
        <p:nvSpPr>
          <p:cNvPr id="3" name="Subtitle 2"/>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12178104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87287" y="198304"/>
            <a:ext cx="11788048" cy="6488935"/>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2"/>
          <a:stretch>
            <a:fillRect/>
          </a:stretch>
        </p:blipFill>
        <p:spPr>
          <a:xfrm>
            <a:off x="10466023" y="190145"/>
            <a:ext cx="1509311" cy="1382168"/>
          </a:xfrm>
          <a:prstGeom prst="rect">
            <a:avLst/>
          </a:prstGeom>
        </p:spPr>
      </p:pic>
      <p:sp>
        <p:nvSpPr>
          <p:cNvPr id="2" name="Title 1"/>
          <p:cNvSpPr>
            <a:spLocks noGrp="1"/>
          </p:cNvSpPr>
          <p:nvPr>
            <p:ph type="title"/>
          </p:nvPr>
        </p:nvSpPr>
        <p:spPr/>
        <p:txBody>
          <a:bodyPr/>
          <a:lstStyle/>
          <a:p>
            <a:r>
              <a:rPr lang="en-GB" b="1" dirty="0" smtClean="0">
                <a:solidFill>
                  <a:schemeClr val="bg2"/>
                </a:solidFill>
              </a:rPr>
              <a:t>AGM Agenda</a:t>
            </a:r>
            <a:endParaRPr lang="en-GB" b="1" dirty="0">
              <a:solidFill>
                <a:schemeClr val="bg2"/>
              </a:solidFill>
            </a:endParaRPr>
          </a:p>
        </p:txBody>
      </p:sp>
      <p:sp>
        <p:nvSpPr>
          <p:cNvPr id="3" name="Content Placeholder 2"/>
          <p:cNvSpPr>
            <a:spLocks noGrp="1"/>
          </p:cNvSpPr>
          <p:nvPr>
            <p:ph idx="1"/>
          </p:nvPr>
        </p:nvSpPr>
        <p:spPr>
          <a:xfrm>
            <a:off x="677334" y="1594625"/>
            <a:ext cx="8596668" cy="4446738"/>
          </a:xfrm>
        </p:spPr>
        <p:txBody>
          <a:bodyPr>
            <a:noAutofit/>
          </a:bodyPr>
          <a:lstStyle/>
          <a:p>
            <a:r>
              <a:rPr lang="en-GB" sz="2800" dirty="0" smtClean="0">
                <a:solidFill>
                  <a:schemeClr val="bg2"/>
                </a:solidFill>
              </a:rPr>
              <a:t>Objective of </a:t>
            </a:r>
            <a:r>
              <a:rPr lang="en-GB" sz="2800" dirty="0" err="1" smtClean="0">
                <a:solidFill>
                  <a:schemeClr val="bg2"/>
                </a:solidFill>
              </a:rPr>
              <a:t>FoTB</a:t>
            </a:r>
            <a:endParaRPr lang="en-GB" sz="2800" dirty="0" smtClean="0">
              <a:solidFill>
                <a:schemeClr val="bg2"/>
              </a:solidFill>
            </a:endParaRPr>
          </a:p>
          <a:p>
            <a:r>
              <a:rPr lang="en-GB" sz="2800" dirty="0" smtClean="0">
                <a:solidFill>
                  <a:schemeClr val="bg2"/>
                </a:solidFill>
              </a:rPr>
              <a:t>Structure &amp; roles</a:t>
            </a:r>
          </a:p>
          <a:p>
            <a:r>
              <a:rPr lang="en-GB" sz="2800" dirty="0" smtClean="0">
                <a:solidFill>
                  <a:schemeClr val="bg2"/>
                </a:solidFill>
              </a:rPr>
              <a:t>Trustees</a:t>
            </a:r>
          </a:p>
          <a:p>
            <a:r>
              <a:rPr lang="en-GB" sz="2800" dirty="0" smtClean="0">
                <a:solidFill>
                  <a:schemeClr val="bg2"/>
                </a:solidFill>
              </a:rPr>
              <a:t>Election</a:t>
            </a:r>
          </a:p>
          <a:p>
            <a:r>
              <a:rPr lang="en-GB" sz="2800" dirty="0" smtClean="0">
                <a:solidFill>
                  <a:schemeClr val="bg2"/>
                </a:solidFill>
              </a:rPr>
              <a:t>Treasurers Report</a:t>
            </a:r>
          </a:p>
          <a:p>
            <a:r>
              <a:rPr lang="en-GB" sz="2800" dirty="0" smtClean="0">
                <a:solidFill>
                  <a:schemeClr val="bg2"/>
                </a:solidFill>
              </a:rPr>
              <a:t>Project Playground Update</a:t>
            </a:r>
          </a:p>
          <a:p>
            <a:r>
              <a:rPr lang="en-GB" sz="2800" dirty="0" smtClean="0">
                <a:solidFill>
                  <a:schemeClr val="bg2"/>
                </a:solidFill>
              </a:rPr>
              <a:t>Fundraising</a:t>
            </a:r>
          </a:p>
          <a:p>
            <a:r>
              <a:rPr lang="en-GB" sz="2800" dirty="0" smtClean="0">
                <a:solidFill>
                  <a:schemeClr val="bg2"/>
                </a:solidFill>
              </a:rPr>
              <a:t>Events</a:t>
            </a:r>
          </a:p>
          <a:p>
            <a:r>
              <a:rPr lang="en-GB" sz="2800" dirty="0" smtClean="0">
                <a:solidFill>
                  <a:schemeClr val="bg2"/>
                </a:solidFill>
              </a:rPr>
              <a:t>AOB</a:t>
            </a:r>
            <a:endParaRPr lang="en-GB" sz="2800" dirty="0">
              <a:solidFill>
                <a:schemeClr val="bg2"/>
              </a:solidFill>
            </a:endParaRPr>
          </a:p>
        </p:txBody>
      </p:sp>
    </p:spTree>
    <p:extLst>
      <p:ext uri="{BB962C8B-B14F-4D97-AF65-F5344CB8AC3E}">
        <p14:creationId xmlns:p14="http://schemas.microsoft.com/office/powerpoint/2010/main" val="8507606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87287" y="198304"/>
            <a:ext cx="11788048" cy="6488935"/>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a:stretch>
            <a:fillRect/>
          </a:stretch>
        </p:blipFill>
        <p:spPr>
          <a:xfrm>
            <a:off x="10466023" y="190145"/>
            <a:ext cx="1509311" cy="1382168"/>
          </a:xfrm>
          <a:prstGeom prst="rect">
            <a:avLst/>
          </a:prstGeom>
        </p:spPr>
      </p:pic>
      <p:sp>
        <p:nvSpPr>
          <p:cNvPr id="2" name="Title 1"/>
          <p:cNvSpPr>
            <a:spLocks noGrp="1"/>
          </p:cNvSpPr>
          <p:nvPr>
            <p:ph type="title"/>
          </p:nvPr>
        </p:nvSpPr>
        <p:spPr/>
        <p:txBody>
          <a:bodyPr/>
          <a:lstStyle/>
          <a:p>
            <a:r>
              <a:rPr lang="en-GB" b="1" dirty="0" smtClean="0">
                <a:solidFill>
                  <a:schemeClr val="bg2"/>
                </a:solidFill>
              </a:rPr>
              <a:t>Friends Of Tithe Barn - Objective</a:t>
            </a:r>
            <a:endParaRPr lang="en-GB" b="1" dirty="0">
              <a:solidFill>
                <a:schemeClr val="bg2"/>
              </a:solidFill>
            </a:endParaRPr>
          </a:p>
        </p:txBody>
      </p:sp>
      <p:sp>
        <p:nvSpPr>
          <p:cNvPr id="3" name="Content Placeholder 2"/>
          <p:cNvSpPr>
            <a:spLocks noGrp="1"/>
          </p:cNvSpPr>
          <p:nvPr>
            <p:ph idx="1"/>
          </p:nvPr>
        </p:nvSpPr>
        <p:spPr/>
        <p:txBody>
          <a:bodyPr>
            <a:normAutofit/>
          </a:bodyPr>
          <a:lstStyle/>
          <a:p>
            <a:r>
              <a:rPr lang="en-GB" sz="2800" dirty="0" smtClean="0">
                <a:solidFill>
                  <a:schemeClr val="bg2"/>
                </a:solidFill>
              </a:rPr>
              <a:t>To volunteer and raise funds to enable the school to provide facilities that can advance the learning and education of the children and make their time at Tithe Barn a positive experience.</a:t>
            </a:r>
          </a:p>
        </p:txBody>
      </p:sp>
    </p:spTree>
    <p:extLst>
      <p:ext uri="{BB962C8B-B14F-4D97-AF65-F5344CB8AC3E}">
        <p14:creationId xmlns:p14="http://schemas.microsoft.com/office/powerpoint/2010/main" val="12528634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87287" y="198304"/>
            <a:ext cx="11788048" cy="6488935"/>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a:stretch>
            <a:fillRect/>
          </a:stretch>
        </p:blipFill>
        <p:spPr>
          <a:xfrm>
            <a:off x="10466023" y="190145"/>
            <a:ext cx="1509311" cy="1382168"/>
          </a:xfrm>
          <a:prstGeom prst="rect">
            <a:avLst/>
          </a:prstGeom>
        </p:spPr>
      </p:pic>
      <p:sp>
        <p:nvSpPr>
          <p:cNvPr id="2" name="Title 1"/>
          <p:cNvSpPr>
            <a:spLocks noGrp="1"/>
          </p:cNvSpPr>
          <p:nvPr>
            <p:ph type="title"/>
          </p:nvPr>
        </p:nvSpPr>
        <p:spPr/>
        <p:txBody>
          <a:bodyPr/>
          <a:lstStyle/>
          <a:p>
            <a:r>
              <a:rPr lang="en-GB" b="1" dirty="0" smtClean="0">
                <a:solidFill>
                  <a:schemeClr val="bg2"/>
                </a:solidFill>
              </a:rPr>
              <a:t>Friends of Tithe Barn - Structure</a:t>
            </a:r>
            <a:endParaRPr lang="en-GB" b="1" dirty="0">
              <a:solidFill>
                <a:schemeClr val="bg2"/>
              </a:solidFill>
            </a:endParaRPr>
          </a:p>
        </p:txBody>
      </p:sp>
      <p:sp>
        <p:nvSpPr>
          <p:cNvPr id="3" name="Content Placeholder 2"/>
          <p:cNvSpPr>
            <a:spLocks noGrp="1"/>
          </p:cNvSpPr>
          <p:nvPr>
            <p:ph idx="1"/>
          </p:nvPr>
        </p:nvSpPr>
        <p:spPr>
          <a:xfrm>
            <a:off x="677333" y="2160589"/>
            <a:ext cx="8760177" cy="3880773"/>
          </a:xfrm>
        </p:spPr>
        <p:txBody>
          <a:bodyPr/>
          <a:lstStyle/>
          <a:p>
            <a:r>
              <a:rPr lang="en-GB" sz="2800" b="1" dirty="0" smtClean="0">
                <a:solidFill>
                  <a:schemeClr val="bg2"/>
                </a:solidFill>
              </a:rPr>
              <a:t>Trustees</a:t>
            </a:r>
            <a:r>
              <a:rPr lang="en-GB" sz="2800" dirty="0" smtClean="0">
                <a:solidFill>
                  <a:schemeClr val="bg2"/>
                </a:solidFill>
              </a:rPr>
              <a:t> – Ensures the charity acts lawfully &amp; is managed properly</a:t>
            </a:r>
          </a:p>
          <a:p>
            <a:r>
              <a:rPr lang="en-GB" sz="2800" b="1" dirty="0" smtClean="0">
                <a:solidFill>
                  <a:schemeClr val="bg2"/>
                </a:solidFill>
              </a:rPr>
              <a:t>Committee/Class Rep’s </a:t>
            </a:r>
            <a:r>
              <a:rPr lang="en-GB" sz="2800" dirty="0" smtClean="0">
                <a:solidFill>
                  <a:schemeClr val="bg2"/>
                </a:solidFill>
              </a:rPr>
              <a:t>- Willingly give up their time to attend meetings &amp; volunteer at events </a:t>
            </a:r>
          </a:p>
          <a:p>
            <a:r>
              <a:rPr lang="en-GB" sz="2800" b="1" dirty="0" smtClean="0">
                <a:solidFill>
                  <a:schemeClr val="bg2"/>
                </a:solidFill>
              </a:rPr>
              <a:t>Members</a:t>
            </a:r>
            <a:r>
              <a:rPr lang="en-GB" sz="2800" dirty="0" smtClean="0">
                <a:solidFill>
                  <a:schemeClr val="bg2"/>
                </a:solidFill>
              </a:rPr>
              <a:t> – Every parent &amp; guardian of a pupil in the school</a:t>
            </a:r>
          </a:p>
          <a:p>
            <a:r>
              <a:rPr lang="en-GB" sz="2800" b="1" dirty="0" smtClean="0">
                <a:solidFill>
                  <a:schemeClr val="bg2"/>
                </a:solidFill>
              </a:rPr>
              <a:t>Border Community </a:t>
            </a:r>
            <a:r>
              <a:rPr lang="en-GB" sz="2800" dirty="0" smtClean="0">
                <a:solidFill>
                  <a:schemeClr val="bg2"/>
                </a:solidFill>
              </a:rPr>
              <a:t>- Carers, friends &amp; past alumni </a:t>
            </a:r>
          </a:p>
          <a:p>
            <a:endParaRPr lang="en-GB" dirty="0" smtClean="0"/>
          </a:p>
        </p:txBody>
      </p:sp>
    </p:spTree>
    <p:extLst>
      <p:ext uri="{BB962C8B-B14F-4D97-AF65-F5344CB8AC3E}">
        <p14:creationId xmlns:p14="http://schemas.microsoft.com/office/powerpoint/2010/main" val="20654288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87287" y="198304"/>
            <a:ext cx="11788048" cy="6488935"/>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a:stretch>
            <a:fillRect/>
          </a:stretch>
        </p:blipFill>
        <p:spPr>
          <a:xfrm>
            <a:off x="10466023" y="190145"/>
            <a:ext cx="1509311" cy="1382168"/>
          </a:xfrm>
          <a:prstGeom prst="rect">
            <a:avLst/>
          </a:prstGeom>
        </p:spPr>
      </p:pic>
      <p:sp>
        <p:nvSpPr>
          <p:cNvPr id="2" name="Title 1"/>
          <p:cNvSpPr>
            <a:spLocks noGrp="1"/>
          </p:cNvSpPr>
          <p:nvPr>
            <p:ph type="title"/>
          </p:nvPr>
        </p:nvSpPr>
        <p:spPr/>
        <p:txBody>
          <a:bodyPr/>
          <a:lstStyle/>
          <a:p>
            <a:r>
              <a:rPr lang="en-GB" b="1" dirty="0" smtClean="0">
                <a:solidFill>
                  <a:schemeClr val="bg2"/>
                </a:solidFill>
              </a:rPr>
              <a:t>Trustees Academic Year 2022/2023</a:t>
            </a:r>
            <a:endParaRPr lang="en-GB" b="1" dirty="0">
              <a:solidFill>
                <a:schemeClr val="bg2"/>
              </a:solidFill>
            </a:endParaRPr>
          </a:p>
        </p:txBody>
      </p:sp>
      <p:sp>
        <p:nvSpPr>
          <p:cNvPr id="3" name="Content Placeholder 2"/>
          <p:cNvSpPr>
            <a:spLocks noGrp="1"/>
          </p:cNvSpPr>
          <p:nvPr>
            <p:ph idx="1"/>
          </p:nvPr>
        </p:nvSpPr>
        <p:spPr/>
        <p:txBody>
          <a:bodyPr/>
          <a:lstStyle/>
          <a:p>
            <a:r>
              <a:rPr lang="en-GB" sz="2800" dirty="0" smtClean="0">
                <a:solidFill>
                  <a:schemeClr val="bg2"/>
                </a:solidFill>
              </a:rPr>
              <a:t>Trustees </a:t>
            </a:r>
            <a:r>
              <a:rPr lang="en-GB" sz="2800" dirty="0">
                <a:solidFill>
                  <a:schemeClr val="bg2"/>
                </a:solidFill>
              </a:rPr>
              <a:t>for Academic Year </a:t>
            </a:r>
            <a:r>
              <a:rPr lang="en-GB" sz="2800" dirty="0" smtClean="0">
                <a:solidFill>
                  <a:schemeClr val="bg2"/>
                </a:solidFill>
              </a:rPr>
              <a:t>2022/2023</a:t>
            </a:r>
            <a:endParaRPr lang="en-GB" sz="2800" dirty="0">
              <a:solidFill>
                <a:schemeClr val="bg2"/>
              </a:solidFill>
            </a:endParaRPr>
          </a:p>
          <a:p>
            <a:pPr lvl="1"/>
            <a:r>
              <a:rPr lang="en-GB" sz="2800" dirty="0" smtClean="0">
                <a:solidFill>
                  <a:schemeClr val="bg2"/>
                </a:solidFill>
              </a:rPr>
              <a:t>Amy </a:t>
            </a:r>
            <a:r>
              <a:rPr lang="en-GB" sz="2800" dirty="0">
                <a:solidFill>
                  <a:schemeClr val="bg2"/>
                </a:solidFill>
              </a:rPr>
              <a:t>Barkatali (Treasurer)</a:t>
            </a:r>
          </a:p>
          <a:p>
            <a:pPr lvl="1"/>
            <a:r>
              <a:rPr lang="en-GB" sz="2800" dirty="0" smtClean="0">
                <a:solidFill>
                  <a:schemeClr val="bg2"/>
                </a:solidFill>
              </a:rPr>
              <a:t>Julia Hea</a:t>
            </a:r>
            <a:r>
              <a:rPr lang="en-GB" sz="2800" dirty="0">
                <a:solidFill>
                  <a:schemeClr val="bg2"/>
                </a:solidFill>
              </a:rPr>
              <a:t>p</a:t>
            </a:r>
            <a:r>
              <a:rPr lang="en-GB" sz="2800" dirty="0" smtClean="0">
                <a:solidFill>
                  <a:schemeClr val="bg2"/>
                </a:solidFill>
              </a:rPr>
              <a:t> (Trustee)</a:t>
            </a:r>
          </a:p>
          <a:p>
            <a:pPr lvl="1"/>
            <a:r>
              <a:rPr lang="en-GB" sz="2800" dirty="0" smtClean="0">
                <a:solidFill>
                  <a:schemeClr val="bg2"/>
                </a:solidFill>
              </a:rPr>
              <a:t>Katherine </a:t>
            </a:r>
            <a:r>
              <a:rPr lang="en-GB" sz="2800" dirty="0" err="1" smtClean="0">
                <a:solidFill>
                  <a:schemeClr val="bg2"/>
                </a:solidFill>
              </a:rPr>
              <a:t>Muncaster</a:t>
            </a:r>
            <a:r>
              <a:rPr lang="en-GB" sz="2800" dirty="0" smtClean="0">
                <a:solidFill>
                  <a:schemeClr val="bg2"/>
                </a:solidFill>
              </a:rPr>
              <a:t> (Head Teacher)</a:t>
            </a:r>
          </a:p>
          <a:p>
            <a:pPr lvl="1"/>
            <a:r>
              <a:rPr lang="en-GB" sz="2800" dirty="0" smtClean="0">
                <a:solidFill>
                  <a:schemeClr val="bg2"/>
                </a:solidFill>
              </a:rPr>
              <a:t>Claire Lamerton (Trustee)</a:t>
            </a:r>
            <a:endParaRPr lang="en-GB" sz="2800" dirty="0">
              <a:solidFill>
                <a:schemeClr val="bg2"/>
              </a:solidFill>
            </a:endParaRPr>
          </a:p>
          <a:p>
            <a:pPr lvl="1"/>
            <a:r>
              <a:rPr lang="en-GB" sz="2800" dirty="0" smtClean="0">
                <a:solidFill>
                  <a:schemeClr val="bg2"/>
                </a:solidFill>
              </a:rPr>
              <a:t>Kevin Shaw (Trustee)</a:t>
            </a:r>
            <a:endParaRPr lang="en-GB" sz="2800" dirty="0">
              <a:solidFill>
                <a:schemeClr val="bg2"/>
              </a:solidFill>
            </a:endParaRPr>
          </a:p>
          <a:p>
            <a:endParaRPr lang="en-GB" dirty="0"/>
          </a:p>
        </p:txBody>
      </p:sp>
    </p:spTree>
    <p:extLst>
      <p:ext uri="{BB962C8B-B14F-4D97-AF65-F5344CB8AC3E}">
        <p14:creationId xmlns:p14="http://schemas.microsoft.com/office/powerpoint/2010/main" val="385008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87287" y="198304"/>
            <a:ext cx="11788048" cy="6488935"/>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a:stretch>
            <a:fillRect/>
          </a:stretch>
        </p:blipFill>
        <p:spPr>
          <a:xfrm>
            <a:off x="10466023" y="190145"/>
            <a:ext cx="1509311" cy="1382168"/>
          </a:xfrm>
          <a:prstGeom prst="rect">
            <a:avLst/>
          </a:prstGeom>
        </p:spPr>
      </p:pic>
      <p:sp>
        <p:nvSpPr>
          <p:cNvPr id="2" name="Title 1"/>
          <p:cNvSpPr>
            <a:spLocks noGrp="1"/>
          </p:cNvSpPr>
          <p:nvPr>
            <p:ph type="title"/>
          </p:nvPr>
        </p:nvSpPr>
        <p:spPr/>
        <p:txBody>
          <a:bodyPr/>
          <a:lstStyle/>
          <a:p>
            <a:r>
              <a:rPr lang="en-GB" b="1" dirty="0" smtClean="0">
                <a:solidFill>
                  <a:schemeClr val="bg2"/>
                </a:solidFill>
              </a:rPr>
              <a:t>Trustees Academic Year 2023/2024</a:t>
            </a:r>
            <a:r>
              <a:rPr lang="en-GB" b="1" dirty="0" smtClean="0"/>
              <a:t/>
            </a:r>
            <a:br>
              <a:rPr lang="en-GB" b="1" dirty="0" smtClean="0"/>
            </a:br>
            <a:r>
              <a:rPr lang="en-GB" b="1" dirty="0" smtClean="0"/>
              <a:t>Election</a:t>
            </a:r>
            <a:endParaRPr lang="en-GB" b="1" dirty="0"/>
          </a:p>
        </p:txBody>
      </p:sp>
      <p:sp>
        <p:nvSpPr>
          <p:cNvPr id="3" name="Content Placeholder 2"/>
          <p:cNvSpPr>
            <a:spLocks noGrp="1"/>
          </p:cNvSpPr>
          <p:nvPr>
            <p:ph idx="1"/>
          </p:nvPr>
        </p:nvSpPr>
        <p:spPr/>
        <p:txBody>
          <a:bodyPr>
            <a:normAutofit/>
          </a:bodyPr>
          <a:lstStyle/>
          <a:p>
            <a:pPr marL="0" indent="0">
              <a:buNone/>
            </a:pPr>
            <a:endParaRPr lang="en-GB" sz="2800" dirty="0" smtClean="0">
              <a:solidFill>
                <a:schemeClr val="bg2"/>
              </a:solidFill>
            </a:endParaRPr>
          </a:p>
          <a:p>
            <a:r>
              <a:rPr lang="en-GB" sz="2800" dirty="0" smtClean="0">
                <a:solidFill>
                  <a:schemeClr val="bg2"/>
                </a:solidFill>
              </a:rPr>
              <a:t>Treasurer</a:t>
            </a:r>
          </a:p>
          <a:p>
            <a:r>
              <a:rPr lang="en-GB" sz="2800" dirty="0" smtClean="0">
                <a:solidFill>
                  <a:schemeClr val="bg2"/>
                </a:solidFill>
              </a:rPr>
              <a:t>Trustee</a:t>
            </a:r>
          </a:p>
          <a:p>
            <a:r>
              <a:rPr lang="en-GB" sz="2800" dirty="0" smtClean="0">
                <a:solidFill>
                  <a:schemeClr val="bg2"/>
                </a:solidFill>
              </a:rPr>
              <a:t>Trustee</a:t>
            </a:r>
          </a:p>
          <a:p>
            <a:r>
              <a:rPr lang="en-GB" sz="2800" dirty="0" smtClean="0">
                <a:solidFill>
                  <a:schemeClr val="bg2"/>
                </a:solidFill>
              </a:rPr>
              <a:t>Trustee</a:t>
            </a:r>
          </a:p>
          <a:p>
            <a:endParaRPr lang="en-GB" sz="2800" dirty="0">
              <a:solidFill>
                <a:schemeClr val="bg2"/>
              </a:solidFill>
            </a:endParaRPr>
          </a:p>
          <a:p>
            <a:r>
              <a:rPr lang="en-GB" sz="2800" b="1" dirty="0" smtClean="0">
                <a:solidFill>
                  <a:schemeClr val="bg2"/>
                </a:solidFill>
              </a:rPr>
              <a:t>Nominations?</a:t>
            </a:r>
            <a:endParaRPr lang="en-GB" sz="2800" b="1" dirty="0">
              <a:solidFill>
                <a:schemeClr val="bg2"/>
              </a:solidFill>
            </a:endParaRPr>
          </a:p>
        </p:txBody>
      </p:sp>
    </p:spTree>
    <p:extLst>
      <p:ext uri="{BB962C8B-B14F-4D97-AF65-F5344CB8AC3E}">
        <p14:creationId xmlns:p14="http://schemas.microsoft.com/office/powerpoint/2010/main" val="11602299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7"/>
          <p:cNvSpPr/>
          <p:nvPr/>
        </p:nvSpPr>
        <p:spPr>
          <a:xfrm>
            <a:off x="187287" y="198304"/>
            <a:ext cx="11788048" cy="6488935"/>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p:nvPicPr>
        <p:blipFill>
          <a:blip r:embed="rId3"/>
          <a:stretch>
            <a:fillRect/>
          </a:stretch>
        </p:blipFill>
        <p:spPr>
          <a:xfrm>
            <a:off x="10466023" y="190145"/>
            <a:ext cx="1509311" cy="1382168"/>
          </a:xfrm>
          <a:prstGeom prst="rect">
            <a:avLst/>
          </a:prstGeom>
        </p:spPr>
      </p:pic>
      <p:sp>
        <p:nvSpPr>
          <p:cNvPr id="2" name="Title 1"/>
          <p:cNvSpPr>
            <a:spLocks noGrp="1"/>
          </p:cNvSpPr>
          <p:nvPr>
            <p:ph type="title"/>
          </p:nvPr>
        </p:nvSpPr>
        <p:spPr/>
        <p:txBody>
          <a:bodyPr/>
          <a:lstStyle/>
          <a:p>
            <a:r>
              <a:rPr lang="en-GB" b="1" dirty="0" smtClean="0">
                <a:solidFill>
                  <a:schemeClr val="bg2"/>
                </a:solidFill>
              </a:rPr>
              <a:t>Treasurers Report - 2023</a:t>
            </a:r>
            <a:endParaRPr lang="en-GB" b="1" dirty="0">
              <a:solidFill>
                <a:schemeClr val="bg2"/>
              </a:solidFill>
            </a:endParaRPr>
          </a:p>
        </p:txBody>
      </p:sp>
      <p:pic>
        <p:nvPicPr>
          <p:cNvPr id="3" name="Picture 2"/>
          <p:cNvPicPr>
            <a:picLocks noChangeAspect="1"/>
          </p:cNvPicPr>
          <p:nvPr/>
        </p:nvPicPr>
        <p:blipFill>
          <a:blip r:embed="rId4"/>
          <a:stretch>
            <a:fillRect/>
          </a:stretch>
        </p:blipFill>
        <p:spPr>
          <a:xfrm>
            <a:off x="1068632" y="1765873"/>
            <a:ext cx="4671156" cy="4539697"/>
          </a:xfrm>
          <a:prstGeom prst="rect">
            <a:avLst/>
          </a:prstGeom>
        </p:spPr>
      </p:pic>
    </p:spTree>
    <p:extLst>
      <p:ext uri="{BB962C8B-B14F-4D97-AF65-F5344CB8AC3E}">
        <p14:creationId xmlns:p14="http://schemas.microsoft.com/office/powerpoint/2010/main" val="24717669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 name="Rectangle 21"/>
          <p:cNvSpPr/>
          <p:nvPr/>
        </p:nvSpPr>
        <p:spPr>
          <a:xfrm>
            <a:off x="187287" y="198304"/>
            <a:ext cx="11788048" cy="6488935"/>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3" name="Picture 22"/>
          <p:cNvPicPr>
            <a:picLocks noChangeAspect="1"/>
          </p:cNvPicPr>
          <p:nvPr/>
        </p:nvPicPr>
        <p:blipFill>
          <a:blip r:embed="rId3"/>
          <a:stretch>
            <a:fillRect/>
          </a:stretch>
        </p:blipFill>
        <p:spPr>
          <a:xfrm>
            <a:off x="10466023" y="190145"/>
            <a:ext cx="1509311" cy="1382168"/>
          </a:xfrm>
          <a:prstGeom prst="rect">
            <a:avLst/>
          </a:prstGeom>
        </p:spPr>
      </p:pic>
      <p:sp>
        <p:nvSpPr>
          <p:cNvPr id="2" name="Title 1"/>
          <p:cNvSpPr>
            <a:spLocks noGrp="1"/>
          </p:cNvSpPr>
          <p:nvPr>
            <p:ph type="title"/>
          </p:nvPr>
        </p:nvSpPr>
        <p:spPr>
          <a:xfrm>
            <a:off x="323444" y="214219"/>
            <a:ext cx="8596668" cy="1320800"/>
          </a:xfrm>
        </p:spPr>
        <p:txBody>
          <a:bodyPr/>
          <a:lstStyle/>
          <a:p>
            <a:r>
              <a:rPr lang="en-GB" b="1" dirty="0" smtClean="0">
                <a:solidFill>
                  <a:schemeClr val="bg2"/>
                </a:solidFill>
              </a:rPr>
              <a:t>Fund Raising in Year</a:t>
            </a:r>
            <a:endParaRPr lang="en-GB" b="1" dirty="0">
              <a:solidFill>
                <a:schemeClr val="bg2"/>
              </a:solidFill>
            </a:endParaRPr>
          </a:p>
        </p:txBody>
      </p:sp>
      <p:sp>
        <p:nvSpPr>
          <p:cNvPr id="7" name="Oval 6"/>
          <p:cNvSpPr/>
          <p:nvPr/>
        </p:nvSpPr>
        <p:spPr>
          <a:xfrm>
            <a:off x="5490626" y="1325618"/>
            <a:ext cx="1440000" cy="1440000"/>
          </a:xfrm>
          <a:prstGeom prst="ellipse">
            <a:avLst/>
          </a:prstGeom>
          <a:solidFill>
            <a:schemeClr val="accent1"/>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dirty="0">
                <a:solidFill>
                  <a:srgbClr val="002060"/>
                </a:solidFill>
              </a:rPr>
              <a:t>Summer Fair</a:t>
            </a:r>
          </a:p>
          <a:p>
            <a:pPr algn="ctr"/>
            <a:r>
              <a:rPr lang="en-GB" sz="1400" dirty="0" smtClean="0">
                <a:solidFill>
                  <a:srgbClr val="002060"/>
                </a:solidFill>
              </a:rPr>
              <a:t>£3,569</a:t>
            </a:r>
            <a:endParaRPr lang="en-GB" sz="1400" dirty="0">
              <a:solidFill>
                <a:srgbClr val="002060"/>
              </a:solidFill>
            </a:endParaRPr>
          </a:p>
        </p:txBody>
      </p:sp>
      <p:sp>
        <p:nvSpPr>
          <p:cNvPr id="8" name="Oval 7"/>
          <p:cNvSpPr/>
          <p:nvPr/>
        </p:nvSpPr>
        <p:spPr>
          <a:xfrm>
            <a:off x="354686" y="1339545"/>
            <a:ext cx="1440000" cy="1440000"/>
          </a:xfrm>
          <a:prstGeom prst="ellipse">
            <a:avLst/>
          </a:prstGeom>
          <a:solidFill>
            <a:schemeClr val="bg2"/>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dirty="0">
                <a:solidFill>
                  <a:schemeClr val="bg1"/>
                </a:solidFill>
              </a:rPr>
              <a:t>Lottery</a:t>
            </a:r>
          </a:p>
          <a:p>
            <a:pPr algn="ctr"/>
            <a:r>
              <a:rPr lang="en-GB" sz="1600" dirty="0" smtClean="0">
                <a:solidFill>
                  <a:schemeClr val="bg1"/>
                </a:solidFill>
              </a:rPr>
              <a:t>£1,565</a:t>
            </a:r>
            <a:endParaRPr lang="en-GB" sz="1600" dirty="0">
              <a:solidFill>
                <a:schemeClr val="bg1"/>
              </a:solidFill>
            </a:endParaRPr>
          </a:p>
        </p:txBody>
      </p:sp>
      <p:sp>
        <p:nvSpPr>
          <p:cNvPr id="10" name="Oval 9"/>
          <p:cNvSpPr/>
          <p:nvPr/>
        </p:nvSpPr>
        <p:spPr>
          <a:xfrm>
            <a:off x="8951354" y="1282014"/>
            <a:ext cx="1440000" cy="1440000"/>
          </a:xfrm>
          <a:prstGeom prst="ellipse">
            <a:avLst/>
          </a:prstGeom>
          <a:solidFill>
            <a:schemeClr val="accent1"/>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dirty="0">
                <a:solidFill>
                  <a:srgbClr val="002060"/>
                </a:solidFill>
              </a:rPr>
              <a:t>Charities Trust</a:t>
            </a:r>
          </a:p>
          <a:p>
            <a:pPr algn="ctr"/>
            <a:r>
              <a:rPr lang="en-GB" sz="1400" dirty="0">
                <a:solidFill>
                  <a:srgbClr val="002060"/>
                </a:solidFill>
              </a:rPr>
              <a:t>£1,000</a:t>
            </a:r>
          </a:p>
        </p:txBody>
      </p:sp>
      <p:sp>
        <p:nvSpPr>
          <p:cNvPr id="15" name="Oval 14"/>
          <p:cNvSpPr/>
          <p:nvPr/>
        </p:nvSpPr>
        <p:spPr>
          <a:xfrm>
            <a:off x="8970154" y="2953283"/>
            <a:ext cx="1440000" cy="1440000"/>
          </a:xfrm>
          <a:prstGeom prst="ellipse">
            <a:avLst/>
          </a:prstGeom>
          <a:solidFill>
            <a:schemeClr val="bg2"/>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dirty="0" smtClean="0">
                <a:solidFill>
                  <a:schemeClr val="bg1"/>
                </a:solidFill>
              </a:rPr>
              <a:t>5p Bottles</a:t>
            </a:r>
            <a:endParaRPr lang="en-GB" sz="1400" dirty="0">
              <a:solidFill>
                <a:schemeClr val="bg1"/>
              </a:solidFill>
            </a:endParaRPr>
          </a:p>
          <a:p>
            <a:pPr algn="ctr"/>
            <a:r>
              <a:rPr lang="en-GB" sz="1400" dirty="0" smtClean="0">
                <a:solidFill>
                  <a:schemeClr val="bg1"/>
                </a:solidFill>
              </a:rPr>
              <a:t>£494</a:t>
            </a:r>
            <a:endParaRPr lang="en-GB" sz="1400" dirty="0">
              <a:solidFill>
                <a:schemeClr val="bg1"/>
              </a:solidFill>
            </a:endParaRPr>
          </a:p>
        </p:txBody>
      </p:sp>
      <p:sp>
        <p:nvSpPr>
          <p:cNvPr id="19" name="Oval 18"/>
          <p:cNvSpPr/>
          <p:nvPr/>
        </p:nvSpPr>
        <p:spPr>
          <a:xfrm>
            <a:off x="368590" y="4841539"/>
            <a:ext cx="1440000" cy="1440000"/>
          </a:xfrm>
          <a:prstGeom prst="ellipse">
            <a:avLst/>
          </a:prstGeom>
          <a:solidFill>
            <a:schemeClr val="bg2"/>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dirty="0" smtClean="0">
                <a:solidFill>
                  <a:schemeClr val="bg1"/>
                </a:solidFill>
              </a:rPr>
              <a:t>Willy Wonka Bars</a:t>
            </a:r>
            <a:endParaRPr lang="en-GB" sz="1400" dirty="0">
              <a:solidFill>
                <a:schemeClr val="bg1"/>
              </a:solidFill>
            </a:endParaRPr>
          </a:p>
          <a:p>
            <a:pPr algn="ctr"/>
            <a:r>
              <a:rPr lang="en-GB" sz="1400" dirty="0" smtClean="0">
                <a:solidFill>
                  <a:schemeClr val="bg1"/>
                </a:solidFill>
              </a:rPr>
              <a:t>£602</a:t>
            </a:r>
            <a:endParaRPr lang="en-GB" sz="1400" dirty="0">
              <a:solidFill>
                <a:schemeClr val="bg1"/>
              </a:solidFill>
            </a:endParaRPr>
          </a:p>
        </p:txBody>
      </p:sp>
      <p:pic>
        <p:nvPicPr>
          <p:cNvPr id="24" name="Picture 23"/>
          <p:cNvPicPr>
            <a:picLocks noChangeAspect="1"/>
          </p:cNvPicPr>
          <p:nvPr/>
        </p:nvPicPr>
        <p:blipFill>
          <a:blip r:embed="rId4"/>
          <a:stretch>
            <a:fillRect/>
          </a:stretch>
        </p:blipFill>
        <p:spPr>
          <a:xfrm>
            <a:off x="3234502" y="2411753"/>
            <a:ext cx="694539" cy="901749"/>
          </a:xfrm>
          <a:prstGeom prst="rect">
            <a:avLst/>
          </a:prstGeom>
        </p:spPr>
      </p:pic>
      <p:sp>
        <p:nvSpPr>
          <p:cNvPr id="21" name="Oval 20"/>
          <p:cNvSpPr/>
          <p:nvPr/>
        </p:nvSpPr>
        <p:spPr>
          <a:xfrm>
            <a:off x="7241428" y="4908249"/>
            <a:ext cx="1440000" cy="1440000"/>
          </a:xfrm>
          <a:prstGeom prst="ellipse">
            <a:avLst/>
          </a:prstGeom>
          <a:solidFill>
            <a:schemeClr val="bg2"/>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dirty="0" smtClean="0">
                <a:solidFill>
                  <a:schemeClr val="bg1"/>
                </a:solidFill>
              </a:rPr>
              <a:t>Year 4 Cake Sale</a:t>
            </a:r>
            <a:endParaRPr lang="en-GB" sz="1400" dirty="0">
              <a:solidFill>
                <a:schemeClr val="bg1"/>
              </a:solidFill>
            </a:endParaRPr>
          </a:p>
          <a:p>
            <a:pPr algn="ctr"/>
            <a:r>
              <a:rPr lang="en-GB" sz="1400" dirty="0" smtClean="0">
                <a:solidFill>
                  <a:schemeClr val="bg1"/>
                </a:solidFill>
              </a:rPr>
              <a:t>£138</a:t>
            </a:r>
            <a:endParaRPr lang="en-GB" sz="1400" dirty="0">
              <a:solidFill>
                <a:schemeClr val="bg1"/>
              </a:solidFill>
            </a:endParaRPr>
          </a:p>
        </p:txBody>
      </p:sp>
      <p:sp>
        <p:nvSpPr>
          <p:cNvPr id="6" name="Oval 5"/>
          <p:cNvSpPr/>
          <p:nvPr/>
        </p:nvSpPr>
        <p:spPr>
          <a:xfrm>
            <a:off x="2053720" y="1339545"/>
            <a:ext cx="1440000" cy="1440000"/>
          </a:xfrm>
          <a:prstGeom prst="ellipse">
            <a:avLst/>
          </a:prstGeom>
          <a:solidFill>
            <a:schemeClr val="accent1"/>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dirty="0" smtClean="0">
                <a:solidFill>
                  <a:srgbClr val="002060"/>
                </a:solidFill>
              </a:rPr>
              <a:t>Colour Run</a:t>
            </a:r>
          </a:p>
          <a:p>
            <a:pPr algn="ctr"/>
            <a:r>
              <a:rPr lang="en-GB" sz="1600" dirty="0" smtClean="0">
                <a:solidFill>
                  <a:srgbClr val="002060"/>
                </a:solidFill>
              </a:rPr>
              <a:t>£1,705</a:t>
            </a:r>
            <a:endParaRPr lang="en-GB" sz="1600" dirty="0">
              <a:solidFill>
                <a:srgbClr val="002060"/>
              </a:solidFill>
            </a:endParaRPr>
          </a:p>
        </p:txBody>
      </p:sp>
      <p:sp>
        <p:nvSpPr>
          <p:cNvPr id="9" name="Oval 8"/>
          <p:cNvSpPr/>
          <p:nvPr/>
        </p:nvSpPr>
        <p:spPr>
          <a:xfrm>
            <a:off x="2046052" y="3042877"/>
            <a:ext cx="1440000" cy="1440000"/>
          </a:xfrm>
          <a:prstGeom prst="ellipse">
            <a:avLst/>
          </a:prstGeom>
          <a:solidFill>
            <a:schemeClr val="bg2"/>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dirty="0" smtClean="0">
                <a:solidFill>
                  <a:schemeClr val="bg1"/>
                </a:solidFill>
              </a:rPr>
              <a:t>Playground Sales</a:t>
            </a:r>
            <a:endParaRPr lang="en-GB" sz="1400" dirty="0">
              <a:solidFill>
                <a:schemeClr val="bg1"/>
              </a:solidFill>
            </a:endParaRPr>
          </a:p>
          <a:p>
            <a:pPr algn="ctr"/>
            <a:r>
              <a:rPr lang="en-GB" sz="1400" dirty="0" smtClean="0">
                <a:solidFill>
                  <a:schemeClr val="bg1"/>
                </a:solidFill>
              </a:rPr>
              <a:t>£1,125</a:t>
            </a:r>
            <a:endParaRPr lang="en-GB" sz="1400" dirty="0">
              <a:solidFill>
                <a:schemeClr val="bg1"/>
              </a:solidFill>
            </a:endParaRPr>
          </a:p>
        </p:txBody>
      </p:sp>
      <p:sp>
        <p:nvSpPr>
          <p:cNvPr id="5" name="Oval 4"/>
          <p:cNvSpPr/>
          <p:nvPr/>
        </p:nvSpPr>
        <p:spPr>
          <a:xfrm>
            <a:off x="3752754" y="1325618"/>
            <a:ext cx="1440000" cy="1440000"/>
          </a:xfrm>
          <a:prstGeom prst="ellipse">
            <a:avLst/>
          </a:prstGeom>
          <a:solidFill>
            <a:schemeClr val="bg2"/>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dirty="0" smtClean="0">
                <a:solidFill>
                  <a:schemeClr val="bg1"/>
                </a:solidFill>
              </a:rPr>
              <a:t>Cinema Nights</a:t>
            </a:r>
            <a:endParaRPr lang="en-GB" sz="1400" dirty="0">
              <a:solidFill>
                <a:schemeClr val="bg1"/>
              </a:solidFill>
            </a:endParaRPr>
          </a:p>
          <a:p>
            <a:pPr algn="ctr"/>
            <a:r>
              <a:rPr lang="en-GB" sz="1400" dirty="0">
                <a:solidFill>
                  <a:schemeClr val="bg1"/>
                </a:solidFill>
              </a:rPr>
              <a:t>£</a:t>
            </a:r>
            <a:r>
              <a:rPr lang="en-GB" sz="1400" dirty="0" smtClean="0">
                <a:solidFill>
                  <a:schemeClr val="bg1"/>
                </a:solidFill>
              </a:rPr>
              <a:t>2,126</a:t>
            </a:r>
            <a:endParaRPr lang="en-GB" sz="1400" dirty="0">
              <a:solidFill>
                <a:schemeClr val="bg1"/>
              </a:solidFill>
            </a:endParaRPr>
          </a:p>
        </p:txBody>
      </p:sp>
      <p:pic>
        <p:nvPicPr>
          <p:cNvPr id="25" name="Picture 24"/>
          <p:cNvPicPr>
            <a:picLocks noChangeAspect="1"/>
          </p:cNvPicPr>
          <p:nvPr/>
        </p:nvPicPr>
        <p:blipFill>
          <a:blip r:embed="rId5"/>
          <a:stretch>
            <a:fillRect/>
          </a:stretch>
        </p:blipFill>
        <p:spPr>
          <a:xfrm>
            <a:off x="4917628" y="2610852"/>
            <a:ext cx="780212" cy="530274"/>
          </a:xfrm>
          <a:prstGeom prst="rect">
            <a:avLst/>
          </a:prstGeom>
        </p:spPr>
      </p:pic>
      <p:pic>
        <p:nvPicPr>
          <p:cNvPr id="26" name="Picture 25"/>
          <p:cNvPicPr>
            <a:picLocks noChangeAspect="1"/>
          </p:cNvPicPr>
          <p:nvPr/>
        </p:nvPicPr>
        <p:blipFill>
          <a:blip r:embed="rId6"/>
          <a:stretch>
            <a:fillRect/>
          </a:stretch>
        </p:blipFill>
        <p:spPr>
          <a:xfrm>
            <a:off x="6807677" y="2498072"/>
            <a:ext cx="2124075" cy="914400"/>
          </a:xfrm>
          <a:prstGeom prst="rect">
            <a:avLst/>
          </a:prstGeom>
        </p:spPr>
      </p:pic>
      <p:sp>
        <p:nvSpPr>
          <p:cNvPr id="11" name="Oval 10"/>
          <p:cNvSpPr/>
          <p:nvPr/>
        </p:nvSpPr>
        <p:spPr>
          <a:xfrm>
            <a:off x="7228498" y="1325618"/>
            <a:ext cx="1440000" cy="1440000"/>
          </a:xfrm>
          <a:prstGeom prst="ellipse">
            <a:avLst/>
          </a:prstGeom>
          <a:solidFill>
            <a:schemeClr val="bg2"/>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dirty="0" smtClean="0">
                <a:solidFill>
                  <a:schemeClr val="bg1"/>
                </a:solidFill>
              </a:rPr>
              <a:t>Xmas Fair &amp; </a:t>
            </a:r>
            <a:r>
              <a:rPr lang="en-GB" sz="1400" dirty="0">
                <a:solidFill>
                  <a:schemeClr val="bg1"/>
                </a:solidFill>
              </a:rPr>
              <a:t>Raffle</a:t>
            </a:r>
          </a:p>
          <a:p>
            <a:pPr algn="ctr"/>
            <a:r>
              <a:rPr lang="en-GB" sz="1400" dirty="0" smtClean="0">
                <a:solidFill>
                  <a:schemeClr val="bg1"/>
                </a:solidFill>
              </a:rPr>
              <a:t>£3,250</a:t>
            </a:r>
            <a:endParaRPr lang="en-GB" sz="1400" dirty="0">
              <a:solidFill>
                <a:schemeClr val="bg1"/>
              </a:solidFill>
            </a:endParaRPr>
          </a:p>
        </p:txBody>
      </p:sp>
      <p:sp>
        <p:nvSpPr>
          <p:cNvPr id="14" name="Oval 13"/>
          <p:cNvSpPr/>
          <p:nvPr/>
        </p:nvSpPr>
        <p:spPr>
          <a:xfrm>
            <a:off x="7180341" y="2981442"/>
            <a:ext cx="1440000" cy="1440000"/>
          </a:xfrm>
          <a:prstGeom prst="ellipse">
            <a:avLst/>
          </a:prstGeom>
          <a:solidFill>
            <a:schemeClr val="accent1"/>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dirty="0">
                <a:solidFill>
                  <a:srgbClr val="002060"/>
                </a:solidFill>
              </a:rPr>
              <a:t>Pre-loved Uniform  </a:t>
            </a:r>
          </a:p>
          <a:p>
            <a:pPr algn="ctr"/>
            <a:r>
              <a:rPr lang="en-GB" sz="1400" dirty="0" smtClean="0">
                <a:solidFill>
                  <a:srgbClr val="002060"/>
                </a:solidFill>
              </a:rPr>
              <a:t>£1,128</a:t>
            </a:r>
            <a:endParaRPr lang="en-GB" sz="1400" dirty="0">
              <a:solidFill>
                <a:srgbClr val="002060"/>
              </a:solidFill>
            </a:endParaRPr>
          </a:p>
        </p:txBody>
      </p:sp>
      <p:pic>
        <p:nvPicPr>
          <p:cNvPr id="27" name="Picture 26"/>
          <p:cNvPicPr>
            <a:picLocks noChangeAspect="1"/>
          </p:cNvPicPr>
          <p:nvPr/>
        </p:nvPicPr>
        <p:blipFill>
          <a:blip r:embed="rId7"/>
          <a:stretch>
            <a:fillRect/>
          </a:stretch>
        </p:blipFill>
        <p:spPr>
          <a:xfrm>
            <a:off x="1494106" y="4228422"/>
            <a:ext cx="827292" cy="714717"/>
          </a:xfrm>
          <a:prstGeom prst="rect">
            <a:avLst/>
          </a:prstGeom>
        </p:spPr>
      </p:pic>
      <p:sp>
        <p:nvSpPr>
          <p:cNvPr id="18" name="Oval 17"/>
          <p:cNvSpPr/>
          <p:nvPr/>
        </p:nvSpPr>
        <p:spPr>
          <a:xfrm>
            <a:off x="356337" y="3042877"/>
            <a:ext cx="1440000" cy="1440000"/>
          </a:xfrm>
          <a:prstGeom prst="ellipse">
            <a:avLst/>
          </a:prstGeom>
          <a:solidFill>
            <a:schemeClr val="accent1"/>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dirty="0" smtClean="0">
                <a:solidFill>
                  <a:srgbClr val="002060"/>
                </a:solidFill>
              </a:rPr>
              <a:t>Fashion &amp; Fizz</a:t>
            </a:r>
            <a:endParaRPr lang="en-GB" sz="1400" dirty="0">
              <a:solidFill>
                <a:srgbClr val="002060"/>
              </a:solidFill>
            </a:endParaRPr>
          </a:p>
          <a:p>
            <a:pPr algn="ctr"/>
            <a:r>
              <a:rPr lang="en-GB" sz="1400" dirty="0" smtClean="0">
                <a:solidFill>
                  <a:srgbClr val="002060"/>
                </a:solidFill>
              </a:rPr>
              <a:t>£998</a:t>
            </a:r>
            <a:endParaRPr lang="en-GB" sz="1400" dirty="0">
              <a:solidFill>
                <a:srgbClr val="002060"/>
              </a:solidFill>
            </a:endParaRPr>
          </a:p>
        </p:txBody>
      </p:sp>
      <p:pic>
        <p:nvPicPr>
          <p:cNvPr id="28" name="Picture 27"/>
          <p:cNvPicPr>
            <a:picLocks noChangeAspect="1"/>
          </p:cNvPicPr>
          <p:nvPr/>
        </p:nvPicPr>
        <p:blipFill>
          <a:blip r:embed="rId8"/>
          <a:stretch>
            <a:fillRect/>
          </a:stretch>
        </p:blipFill>
        <p:spPr>
          <a:xfrm>
            <a:off x="3349124" y="4250299"/>
            <a:ext cx="514694" cy="826410"/>
          </a:xfrm>
          <a:prstGeom prst="rect">
            <a:avLst/>
          </a:prstGeom>
        </p:spPr>
      </p:pic>
      <p:pic>
        <p:nvPicPr>
          <p:cNvPr id="29" name="Picture 28"/>
          <p:cNvPicPr>
            <a:picLocks noChangeAspect="1"/>
          </p:cNvPicPr>
          <p:nvPr/>
        </p:nvPicPr>
        <p:blipFill>
          <a:blip r:embed="rId9"/>
          <a:stretch>
            <a:fillRect/>
          </a:stretch>
        </p:blipFill>
        <p:spPr>
          <a:xfrm>
            <a:off x="4580499" y="4139647"/>
            <a:ext cx="1405275" cy="816164"/>
          </a:xfrm>
          <a:prstGeom prst="rect">
            <a:avLst/>
          </a:prstGeom>
        </p:spPr>
      </p:pic>
      <p:sp>
        <p:nvSpPr>
          <p:cNvPr id="12" name="Oval 11"/>
          <p:cNvSpPr/>
          <p:nvPr/>
        </p:nvSpPr>
        <p:spPr>
          <a:xfrm>
            <a:off x="3768339" y="3042877"/>
            <a:ext cx="1440000" cy="1440000"/>
          </a:xfrm>
          <a:prstGeom prst="ellipse">
            <a:avLst/>
          </a:prstGeom>
          <a:solidFill>
            <a:schemeClr val="accent1"/>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dirty="0" smtClean="0">
                <a:solidFill>
                  <a:srgbClr val="002060"/>
                </a:solidFill>
              </a:rPr>
              <a:t>Xmas </a:t>
            </a:r>
            <a:r>
              <a:rPr lang="en-GB" sz="1400" dirty="0">
                <a:solidFill>
                  <a:srgbClr val="002060"/>
                </a:solidFill>
              </a:rPr>
              <a:t>Disco</a:t>
            </a:r>
          </a:p>
          <a:p>
            <a:pPr algn="ctr"/>
            <a:r>
              <a:rPr lang="en-GB" sz="1400" dirty="0">
                <a:solidFill>
                  <a:srgbClr val="002060"/>
                </a:solidFill>
              </a:rPr>
              <a:t>£</a:t>
            </a:r>
            <a:r>
              <a:rPr lang="en-GB" sz="1400" dirty="0" smtClean="0">
                <a:solidFill>
                  <a:srgbClr val="002060"/>
                </a:solidFill>
              </a:rPr>
              <a:t>630</a:t>
            </a:r>
            <a:endParaRPr lang="en-GB" sz="1400" dirty="0">
              <a:solidFill>
                <a:srgbClr val="002060"/>
              </a:solidFill>
            </a:endParaRPr>
          </a:p>
        </p:txBody>
      </p:sp>
      <p:sp>
        <p:nvSpPr>
          <p:cNvPr id="13" name="Oval 12"/>
          <p:cNvSpPr/>
          <p:nvPr/>
        </p:nvSpPr>
        <p:spPr>
          <a:xfrm>
            <a:off x="5490626" y="2981442"/>
            <a:ext cx="1440000" cy="1440000"/>
          </a:xfrm>
          <a:prstGeom prst="ellipse">
            <a:avLst/>
          </a:prstGeom>
          <a:solidFill>
            <a:schemeClr val="bg2"/>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1200" dirty="0">
                <a:solidFill>
                  <a:schemeClr val="bg1"/>
                </a:solidFill>
              </a:rPr>
              <a:t>Pedal 4 Project Playground</a:t>
            </a:r>
          </a:p>
          <a:p>
            <a:pPr algn="ctr"/>
            <a:r>
              <a:rPr lang="en-GB" sz="1400" dirty="0" smtClean="0">
                <a:solidFill>
                  <a:schemeClr val="bg1"/>
                </a:solidFill>
              </a:rPr>
              <a:t>£980</a:t>
            </a:r>
            <a:endParaRPr lang="en-GB" sz="1400" dirty="0">
              <a:solidFill>
                <a:schemeClr val="bg1"/>
              </a:solidFill>
            </a:endParaRPr>
          </a:p>
        </p:txBody>
      </p:sp>
      <p:sp>
        <p:nvSpPr>
          <p:cNvPr id="20" name="Oval 19"/>
          <p:cNvSpPr/>
          <p:nvPr/>
        </p:nvSpPr>
        <p:spPr>
          <a:xfrm>
            <a:off x="5535651" y="4877037"/>
            <a:ext cx="1440000" cy="1440000"/>
          </a:xfrm>
          <a:prstGeom prst="ellipse">
            <a:avLst/>
          </a:prstGeom>
          <a:solidFill>
            <a:schemeClr val="accent1"/>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dirty="0" err="1" smtClean="0">
                <a:solidFill>
                  <a:srgbClr val="002060"/>
                </a:solidFill>
              </a:rPr>
              <a:t>Kafeine</a:t>
            </a:r>
            <a:r>
              <a:rPr lang="en-GB" sz="1400" dirty="0" smtClean="0">
                <a:solidFill>
                  <a:srgbClr val="002060"/>
                </a:solidFill>
              </a:rPr>
              <a:t> Coffee</a:t>
            </a:r>
            <a:endParaRPr lang="en-GB" sz="1400" dirty="0">
              <a:solidFill>
                <a:srgbClr val="002060"/>
              </a:solidFill>
            </a:endParaRPr>
          </a:p>
          <a:p>
            <a:pPr algn="ctr"/>
            <a:r>
              <a:rPr lang="en-GB" sz="1400" dirty="0" smtClean="0">
                <a:solidFill>
                  <a:srgbClr val="002060"/>
                </a:solidFill>
              </a:rPr>
              <a:t>£210</a:t>
            </a:r>
            <a:endParaRPr lang="en-GB" sz="1400" dirty="0">
              <a:solidFill>
                <a:srgbClr val="002060"/>
              </a:solidFill>
            </a:endParaRPr>
          </a:p>
        </p:txBody>
      </p:sp>
      <p:pic>
        <p:nvPicPr>
          <p:cNvPr id="30" name="Picture 29"/>
          <p:cNvPicPr>
            <a:picLocks noChangeAspect="1"/>
          </p:cNvPicPr>
          <p:nvPr/>
        </p:nvPicPr>
        <p:blipFill>
          <a:blip r:embed="rId10"/>
          <a:stretch>
            <a:fillRect/>
          </a:stretch>
        </p:blipFill>
        <p:spPr>
          <a:xfrm>
            <a:off x="8991841" y="4674409"/>
            <a:ext cx="1063167" cy="1731443"/>
          </a:xfrm>
          <a:prstGeom prst="rect">
            <a:avLst/>
          </a:prstGeom>
        </p:spPr>
      </p:pic>
      <p:pic>
        <p:nvPicPr>
          <p:cNvPr id="31" name="Picture 30"/>
          <p:cNvPicPr>
            <a:picLocks noChangeAspect="1"/>
          </p:cNvPicPr>
          <p:nvPr/>
        </p:nvPicPr>
        <p:blipFill>
          <a:blip r:embed="rId11"/>
          <a:stretch>
            <a:fillRect/>
          </a:stretch>
        </p:blipFill>
        <p:spPr>
          <a:xfrm rot="10800000" flipV="1">
            <a:off x="3238953" y="5843927"/>
            <a:ext cx="762340" cy="791380"/>
          </a:xfrm>
          <a:prstGeom prst="rect">
            <a:avLst/>
          </a:prstGeom>
        </p:spPr>
      </p:pic>
      <p:sp>
        <p:nvSpPr>
          <p:cNvPr id="17" name="Oval 16"/>
          <p:cNvSpPr/>
          <p:nvPr/>
        </p:nvSpPr>
        <p:spPr>
          <a:xfrm>
            <a:off x="2044988" y="4843377"/>
            <a:ext cx="1440000" cy="1440000"/>
          </a:xfrm>
          <a:prstGeom prst="ellipse">
            <a:avLst/>
          </a:prstGeom>
          <a:solidFill>
            <a:schemeClr val="accent1"/>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dirty="0" smtClean="0">
                <a:solidFill>
                  <a:srgbClr val="002060"/>
                </a:solidFill>
              </a:rPr>
              <a:t>Payroll Giving</a:t>
            </a:r>
          </a:p>
          <a:p>
            <a:pPr algn="ctr"/>
            <a:r>
              <a:rPr lang="en-GB" sz="1400" dirty="0" smtClean="0">
                <a:solidFill>
                  <a:srgbClr val="002060"/>
                </a:solidFill>
              </a:rPr>
              <a:t>£60</a:t>
            </a:r>
            <a:endParaRPr lang="en-GB" sz="1400" dirty="0">
              <a:solidFill>
                <a:srgbClr val="002060"/>
              </a:solidFill>
            </a:endParaRPr>
          </a:p>
        </p:txBody>
      </p:sp>
      <p:sp>
        <p:nvSpPr>
          <p:cNvPr id="16" name="Oval 15"/>
          <p:cNvSpPr/>
          <p:nvPr/>
        </p:nvSpPr>
        <p:spPr>
          <a:xfrm>
            <a:off x="3774788" y="4834807"/>
            <a:ext cx="1440000" cy="1440000"/>
          </a:xfrm>
          <a:prstGeom prst="ellipse">
            <a:avLst/>
          </a:prstGeom>
          <a:solidFill>
            <a:schemeClr val="bg2"/>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dirty="0" err="1" smtClean="0">
                <a:solidFill>
                  <a:schemeClr val="bg1"/>
                </a:solidFill>
              </a:rPr>
              <a:t>Icepops</a:t>
            </a:r>
            <a:endParaRPr lang="en-GB" sz="1400" dirty="0">
              <a:solidFill>
                <a:schemeClr val="bg1"/>
              </a:solidFill>
            </a:endParaRPr>
          </a:p>
          <a:p>
            <a:pPr algn="ctr"/>
            <a:r>
              <a:rPr lang="en-GB" sz="1400" dirty="0" smtClean="0">
                <a:solidFill>
                  <a:schemeClr val="bg1"/>
                </a:solidFill>
              </a:rPr>
              <a:t>£346</a:t>
            </a:r>
            <a:endParaRPr lang="en-GB" sz="1400" dirty="0">
              <a:solidFill>
                <a:schemeClr val="bg1"/>
              </a:solidFill>
            </a:endParaRPr>
          </a:p>
        </p:txBody>
      </p:sp>
    </p:spTree>
    <p:extLst>
      <p:ext uri="{BB962C8B-B14F-4D97-AF65-F5344CB8AC3E}">
        <p14:creationId xmlns:p14="http://schemas.microsoft.com/office/powerpoint/2010/main" val="2666438765"/>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Custom 2">
      <a:dk1>
        <a:srgbClr val="92D050"/>
      </a:dk1>
      <a:lt1>
        <a:sysClr val="window" lastClr="FFFFFF"/>
      </a:lt1>
      <a:dk2>
        <a:srgbClr val="95D0E5"/>
      </a:dk2>
      <a:lt2>
        <a:srgbClr val="0070C0"/>
      </a:lt2>
      <a:accent1>
        <a:srgbClr val="FFFF00"/>
      </a:accent1>
      <a:accent2>
        <a:srgbClr val="0070C0"/>
      </a:accent2>
      <a:accent3>
        <a:srgbClr val="00B0F0"/>
      </a:accent3>
      <a:accent4>
        <a:srgbClr val="95D0E5"/>
      </a:accent4>
      <a:accent5>
        <a:srgbClr val="B9DFED"/>
      </a:accent5>
      <a:accent6>
        <a:srgbClr val="DCEFF6"/>
      </a:accent6>
      <a:hlink>
        <a:srgbClr val="0070C0"/>
      </a:hlink>
      <a:folHlink>
        <a:srgbClr val="FFFF0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2263</TotalTime>
  <Words>1616</Words>
  <Application>Microsoft Office PowerPoint</Application>
  <PresentationFormat>Widescreen</PresentationFormat>
  <Paragraphs>146</Paragraphs>
  <Slides>16</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Trebuchet MS</vt:lpstr>
      <vt:lpstr>Wingdings 3</vt:lpstr>
      <vt:lpstr>Facet</vt:lpstr>
      <vt:lpstr>Friends Of Tithe Barn AGM 29 September 2023 </vt:lpstr>
      <vt:lpstr>Welcome! Thank you for your attendance today</vt:lpstr>
      <vt:lpstr>AGM Agenda</vt:lpstr>
      <vt:lpstr>Friends Of Tithe Barn - Objective</vt:lpstr>
      <vt:lpstr>Friends of Tithe Barn - Structure</vt:lpstr>
      <vt:lpstr>Trustees Academic Year 2022/2023</vt:lpstr>
      <vt:lpstr>Trustees Academic Year 2023/2024 Election</vt:lpstr>
      <vt:lpstr>Treasurers Report - 2023</vt:lpstr>
      <vt:lpstr>Fund Raising in Year</vt:lpstr>
      <vt:lpstr>Where has the £ been spent?</vt:lpstr>
      <vt:lpstr>Project Playground Update</vt:lpstr>
      <vt:lpstr>Fundraising for this Year</vt:lpstr>
      <vt:lpstr>Friends of Tithe Barn Fundraising</vt:lpstr>
      <vt:lpstr>Events For Academic Year 2023/2024</vt:lpstr>
      <vt:lpstr>Any Other Business?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Friend Of Tithe Barn AGM 4 November 2022</dc:title>
  <dc:creator>Claire Tyrrell</dc:creator>
  <cp:lastModifiedBy>Claire Tyrrell</cp:lastModifiedBy>
  <cp:revision>45</cp:revision>
  <cp:lastPrinted>2022-10-25T14:07:20Z</cp:lastPrinted>
  <dcterms:created xsi:type="dcterms:W3CDTF">2022-10-25T11:46:36Z</dcterms:created>
  <dcterms:modified xsi:type="dcterms:W3CDTF">2023-09-26T11:29:27Z</dcterms:modified>
</cp:coreProperties>
</file>